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9"/>
  </p:notesMasterIdLst>
  <p:handoutMasterIdLst>
    <p:handoutMasterId r:id="rId20"/>
  </p:handoutMasterIdLst>
  <p:sldIdLst>
    <p:sldId id="256" r:id="rId2"/>
    <p:sldId id="285" r:id="rId3"/>
    <p:sldId id="257" r:id="rId4"/>
    <p:sldId id="258" r:id="rId5"/>
    <p:sldId id="265" r:id="rId6"/>
    <p:sldId id="266" r:id="rId7"/>
    <p:sldId id="291" r:id="rId8"/>
    <p:sldId id="270" r:id="rId9"/>
    <p:sldId id="271" r:id="rId10"/>
    <p:sldId id="289" r:id="rId11"/>
    <p:sldId id="290" r:id="rId12"/>
    <p:sldId id="274" r:id="rId13"/>
    <p:sldId id="273" r:id="rId14"/>
    <p:sldId id="275" r:id="rId15"/>
    <p:sldId id="286" r:id="rId16"/>
    <p:sldId id="287" r:id="rId17"/>
    <p:sldId id="28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D09E"/>
    <a:srgbClr val="E0C588"/>
    <a:srgbClr val="BB37CD"/>
    <a:srgbClr val="EC0EC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52" autoAdjust="0"/>
    <p:restoredTop sz="94550" autoAdjust="0"/>
  </p:normalViewPr>
  <p:slideViewPr>
    <p:cSldViewPr>
      <p:cViewPr>
        <p:scale>
          <a:sx n="59" d="100"/>
          <a:sy n="59" d="100"/>
        </p:scale>
        <p:origin x="-240" y="-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7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C92EA5-A9A1-427D-9B60-A0173C4D4305}" type="datetimeFigureOut">
              <a:rPr lang="ru-RU" smtClean="0"/>
              <a:pPr/>
              <a:t>19.03.2009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A91093-A7EA-4CB6-B8DD-469DD2907B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3C8FC1-3B93-4115-B415-48E126FD5F52}" type="datetimeFigureOut">
              <a:rPr lang="ru-RU" smtClean="0"/>
              <a:pPr/>
              <a:t>19.03.2009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D24B59-FA29-4127-BA22-194B347552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D24B59-FA29-4127-BA22-194B3475525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E38F03-B5CE-405D-990C-6963F75EC573}" type="datetimeFigureOut">
              <a:rPr lang="ru-RU" smtClean="0"/>
              <a:pPr/>
              <a:t>19.03.2009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82F4D-E2FC-4FBC-A717-FF8ED866DB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E38F03-B5CE-405D-990C-6963F75EC573}" type="datetimeFigureOut">
              <a:rPr lang="ru-RU" smtClean="0"/>
              <a:pPr/>
              <a:t>19.03.2009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82F4D-E2FC-4FBC-A717-FF8ED866D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E38F03-B5CE-405D-990C-6963F75EC573}" type="datetimeFigureOut">
              <a:rPr lang="ru-RU" smtClean="0"/>
              <a:pPr/>
              <a:t>19.03.2009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82F4D-E2FC-4FBC-A717-FF8ED866D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E38F03-B5CE-405D-990C-6963F75EC573}" type="datetimeFigureOut">
              <a:rPr lang="ru-RU" smtClean="0"/>
              <a:pPr/>
              <a:t>19.03.2009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82F4D-E2FC-4FBC-A717-FF8ED866D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E38F03-B5CE-405D-990C-6963F75EC573}" type="datetimeFigureOut">
              <a:rPr lang="ru-RU" smtClean="0"/>
              <a:pPr/>
              <a:t>19.03.2009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82F4D-E2FC-4FBC-A717-FF8ED866DB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E38F03-B5CE-405D-990C-6963F75EC573}" type="datetimeFigureOut">
              <a:rPr lang="ru-RU" smtClean="0"/>
              <a:pPr/>
              <a:t>19.03.2009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82F4D-E2FC-4FBC-A717-FF8ED866D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E38F03-B5CE-405D-990C-6963F75EC573}" type="datetimeFigureOut">
              <a:rPr lang="ru-RU" smtClean="0"/>
              <a:pPr/>
              <a:t>19.03.2009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82F4D-E2FC-4FBC-A717-FF8ED866D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E38F03-B5CE-405D-990C-6963F75EC573}" type="datetimeFigureOut">
              <a:rPr lang="ru-RU" smtClean="0"/>
              <a:pPr/>
              <a:t>19.03.2009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82F4D-E2FC-4FBC-A717-FF8ED866D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E38F03-B5CE-405D-990C-6963F75EC573}" type="datetimeFigureOut">
              <a:rPr lang="ru-RU" smtClean="0"/>
              <a:pPr/>
              <a:t>19.03.2009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82F4D-E2FC-4FBC-A717-FF8ED866DB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E38F03-B5CE-405D-990C-6963F75EC573}" type="datetimeFigureOut">
              <a:rPr lang="ru-RU" smtClean="0"/>
              <a:pPr/>
              <a:t>19.03.2009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82F4D-E2FC-4FBC-A717-FF8ED866DB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CE38F03-B5CE-405D-990C-6963F75EC573}" type="datetimeFigureOut">
              <a:rPr lang="ru-RU" smtClean="0"/>
              <a:pPr/>
              <a:t>19.03.2009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BA82F4D-E2FC-4FBC-A717-FF8ED866DB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CE38F03-B5CE-405D-990C-6963F75EC573}" type="datetimeFigureOut">
              <a:rPr lang="ru-RU" smtClean="0"/>
              <a:pPr/>
              <a:t>19.03.2009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BA82F4D-E2FC-4FBC-A717-FF8ED866DB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wheel spokes="3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5.wmf"/><Relationship Id="rId7" Type="http://schemas.openxmlformats.org/officeDocument/2006/relationships/image" Target="../media/image18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wmf"/><Relationship Id="rId5" Type="http://schemas.openxmlformats.org/officeDocument/2006/relationships/hyperlink" Target="http://www.proforientator.ru/" TargetMode="External"/><Relationship Id="rId4" Type="http://schemas.openxmlformats.org/officeDocument/2006/relationships/image" Target="../media/image16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357167"/>
            <a:ext cx="6886596" cy="1571635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BB37CD"/>
                </a:solidFill>
              </a:rPr>
              <a:t>«Многообразие мира профессий»</a:t>
            </a:r>
            <a:endParaRPr lang="ru-RU" sz="4800" dirty="0">
              <a:solidFill>
                <a:srgbClr val="BB37CD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4786322"/>
            <a:ext cx="7429552" cy="1714536"/>
          </a:xfrm>
          <a:solidFill>
            <a:srgbClr val="E6D09E"/>
          </a:solidFill>
        </p:spPr>
        <p:txBody>
          <a:bodyPr>
            <a:normAutofit lnSpcReduction="10000"/>
          </a:bodyPr>
          <a:lstStyle/>
          <a:p>
            <a:pPr algn="ctr"/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  <a:t>Человек выбирает дело </a:t>
            </a:r>
          </a:p>
          <a:p>
            <a:pPr algn="ctr"/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  <a:t>или </a:t>
            </a:r>
          </a:p>
          <a:p>
            <a:pPr algn="ctr"/>
            <a:r>
              <a:rPr lang="ru-RU" sz="3600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  <a:t>        дело выбирает  человека?</a:t>
            </a:r>
            <a:endParaRPr 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101" name="Picture 5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2357430"/>
            <a:ext cx="2152652" cy="21983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E0C588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Какие качества необходимы тебе, чтобы стать токарем?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Острота зрения.</a:t>
            </a:r>
          </a:p>
          <a:p>
            <a:r>
              <a:rPr lang="ru-RU" dirty="0" smtClean="0"/>
              <a:t>Физическая выносливость</a:t>
            </a:r>
          </a:p>
          <a:p>
            <a:r>
              <a:rPr lang="ru-RU" dirty="0" smtClean="0"/>
              <a:t>Умение работы по чертежам.</a:t>
            </a:r>
          </a:p>
          <a:p>
            <a:r>
              <a:rPr lang="ru-RU" dirty="0" smtClean="0"/>
              <a:t>Красота.</a:t>
            </a:r>
          </a:p>
          <a:p>
            <a:r>
              <a:rPr lang="ru-RU" dirty="0" smtClean="0"/>
              <a:t>Красивый голос.</a:t>
            </a:r>
          </a:p>
          <a:p>
            <a:r>
              <a:rPr lang="ru-RU" dirty="0" smtClean="0"/>
              <a:t>Хорошие знания в области физики и геометрии.</a:t>
            </a:r>
          </a:p>
          <a:p>
            <a:r>
              <a:rPr lang="ru-RU" dirty="0" smtClean="0"/>
              <a:t>Умение работать на компьютере.</a:t>
            </a:r>
            <a:endParaRPr lang="ru-RU" dirty="0"/>
          </a:p>
        </p:txBody>
      </p:sp>
      <p:pic>
        <p:nvPicPr>
          <p:cNvPr id="2050" name="Picture 2" descr="C:\Program Files\Microsoft Office\MEDIA\CAGCAT10\j028606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44" y="1643050"/>
            <a:ext cx="928694" cy="1214446"/>
          </a:xfrm>
          <a:prstGeom prst="rect">
            <a:avLst/>
          </a:prstGeom>
          <a:noFill/>
        </p:spPr>
      </p:pic>
      <p:pic>
        <p:nvPicPr>
          <p:cNvPr id="2051" name="Picture 3" descr="C:\Program Files\Microsoft Office\MEDIA\CAGCAT10\j0252349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3143248"/>
            <a:ext cx="1826971" cy="1110996"/>
          </a:xfrm>
          <a:prstGeom prst="rect">
            <a:avLst/>
          </a:prstGeom>
          <a:noFill/>
        </p:spPr>
      </p:pic>
      <p:pic>
        <p:nvPicPr>
          <p:cNvPr id="2052" name="Picture 4" descr="C:\Program Files\Microsoft Office\MEDIA\CAGCAT10\j0199727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74636" y="4857760"/>
            <a:ext cx="1340768" cy="152487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4500570"/>
            <a:ext cx="2000264" cy="18335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Выберите характерные черты профессии  секретарь-референт.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Вести телефонные переговоры;</a:t>
            </a:r>
          </a:p>
          <a:p>
            <a:r>
              <a:rPr lang="ru-RU" dirty="0" smtClean="0"/>
              <a:t>Демонстрировать офисные костюмы;</a:t>
            </a:r>
          </a:p>
          <a:p>
            <a:r>
              <a:rPr lang="ru-RU" dirty="0" smtClean="0"/>
              <a:t>Уметь работать на компьютере и оргтехнике;</a:t>
            </a:r>
          </a:p>
          <a:p>
            <a:r>
              <a:rPr lang="ru-RU" dirty="0" smtClean="0"/>
              <a:t>Уметь готовить обед и ужин;</a:t>
            </a:r>
          </a:p>
          <a:p>
            <a:r>
              <a:rPr lang="ru-RU" dirty="0" smtClean="0"/>
              <a:t>Уметь вести протоколы заседаний;</a:t>
            </a:r>
          </a:p>
          <a:p>
            <a:r>
              <a:rPr lang="ru-RU" dirty="0" smtClean="0"/>
              <a:t>Иметь хорошие знания в области русского языка и литературы;</a:t>
            </a:r>
          </a:p>
          <a:p>
            <a:r>
              <a:rPr lang="ru-RU" dirty="0" smtClean="0"/>
              <a:t>Уметь петь и танцевать.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Program Files\Microsoft Office\MEDIA\CAGCAT10\j018332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2285992"/>
            <a:ext cx="1805940" cy="181417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7498080" cy="1785926"/>
          </a:xfrm>
          <a:solidFill>
            <a:srgbClr val="E6D09E"/>
          </a:solidFill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accent3">
                    <a:lumMod val="75000"/>
                  </a:schemeClr>
                </a:solidFill>
              </a:rPr>
              <a:t>Важно ли знание школьной программы для работы водителем?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214554"/>
            <a:ext cx="7719274" cy="428628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Важно, все водители сталкиваются с законами физики, с математикой и географией.</a:t>
            </a:r>
          </a:p>
          <a:p>
            <a:r>
              <a:rPr lang="ru-RU" dirty="0" smtClean="0"/>
              <a:t>Важно, но не обязательно.</a:t>
            </a:r>
          </a:p>
          <a:p>
            <a:r>
              <a:rPr lang="ru-RU" dirty="0" smtClean="0"/>
              <a:t>Не  важно, главное знать правила дорожного движения.</a:t>
            </a:r>
          </a:p>
          <a:p>
            <a:r>
              <a:rPr lang="ru-RU" dirty="0" smtClean="0"/>
              <a:t>Не важно , ведь ремонтом и обслуживанием автомобиля могут заниматься другие люди. 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</a:t>
            </a:r>
          </a:p>
          <a:p>
            <a:pPr>
              <a:buNone/>
            </a:pPr>
            <a:r>
              <a:rPr lang="ru-RU" dirty="0" smtClean="0"/>
              <a:t>                                             А как думаешь </a:t>
            </a:r>
            <a:r>
              <a:rPr lang="ru-RU" b="1" dirty="0" smtClean="0"/>
              <a:t>Ты</a:t>
            </a:r>
            <a:r>
              <a:rPr lang="ru-RU" dirty="0" smtClean="0"/>
              <a:t> …?</a:t>
            </a:r>
          </a:p>
          <a:p>
            <a:endParaRPr lang="ru-RU" dirty="0"/>
          </a:p>
        </p:txBody>
      </p:sp>
      <p:pic>
        <p:nvPicPr>
          <p:cNvPr id="4100" name="Picture 4" descr="C:\Program Files\Microsoft Office\MEDIA\CAGCAT10\j0211949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5143512"/>
            <a:ext cx="2357454" cy="150019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7498080" cy="1439850"/>
          </a:xfrm>
          <a:solidFill>
            <a:srgbClr val="E6D09E"/>
          </a:solidFill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  <a:t>Призвание – Профессионал, есть ли связь?</a:t>
            </a:r>
            <a:endParaRPr 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142976" y="1643050"/>
            <a:ext cx="7790712" cy="4929222"/>
          </a:xfrm>
        </p:spPr>
        <p:txBody>
          <a:bodyPr>
            <a:normAutofit fontScale="77500" lnSpcReduction="20000"/>
          </a:bodyPr>
          <a:lstStyle/>
          <a:p>
            <a:r>
              <a:rPr lang="ru-RU" sz="3500" b="1" dirty="0" smtClean="0"/>
              <a:t>Призвание</a:t>
            </a:r>
            <a:r>
              <a:rPr lang="ru-RU" sz="3500" dirty="0" smtClean="0"/>
              <a:t>  - высший уровень профессиональной пригодности</a:t>
            </a:r>
          </a:p>
          <a:p>
            <a:r>
              <a:rPr lang="ru-RU" sz="3500" b="1" dirty="0" smtClean="0"/>
              <a:t>Профессионал </a:t>
            </a:r>
            <a:r>
              <a:rPr lang="ru-RU" sz="3500" dirty="0" smtClean="0"/>
              <a:t>– человек  достигший высокого уровня профессионального мастерства</a:t>
            </a:r>
          </a:p>
          <a:p>
            <a:r>
              <a:rPr lang="ru-RU" sz="3500" b="1" dirty="0" smtClean="0"/>
              <a:t>Способност</a:t>
            </a:r>
            <a:r>
              <a:rPr lang="ru-RU" sz="3500" dirty="0" smtClean="0"/>
              <a:t>и – возможность достижения высокого уровня мастерства в том или ином деле</a:t>
            </a:r>
          </a:p>
          <a:p>
            <a:r>
              <a:rPr lang="ru-RU" sz="3500" b="1" dirty="0" smtClean="0"/>
              <a:t>Профессиональная  пригодность </a:t>
            </a:r>
            <a:r>
              <a:rPr lang="ru-RU" sz="3500" dirty="0" smtClean="0"/>
              <a:t>– формируемое качество (самим человеком)</a:t>
            </a:r>
          </a:p>
          <a:p>
            <a:pPr>
              <a:buNone/>
            </a:pPr>
            <a:endParaRPr lang="ru-RU" sz="3500" dirty="0" smtClean="0"/>
          </a:p>
          <a:p>
            <a:pPr algn="ctr">
              <a:buNone/>
            </a:pPr>
            <a:r>
              <a:rPr lang="ru-RU" sz="3800" b="1" dirty="0" smtClean="0"/>
              <a:t>         Чтобы стать профессионалом  надо…?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2050" name="Picture 2" descr="C:\Documents and Settings\Макс\Рабочий стол\рис. профессионал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857232"/>
            <a:ext cx="1357298" cy="13572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42852"/>
            <a:ext cx="7498080" cy="1285884"/>
          </a:xfrm>
          <a:solidFill>
            <a:srgbClr val="E6D09E"/>
          </a:solidFill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  <a:t>Можно ли самому себя воспитывать, кому это нужно?</a:t>
            </a:r>
            <a:b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928802"/>
            <a:ext cx="7719274" cy="464347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Самовоспитание  не нужно, воспитанием занимаются родители и учителя.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Самовоспитание нужно, так как  позволяет  человеку  сформировать и укрепить его личные ценные качества, преодолеть свои недостатки.</a:t>
            </a:r>
          </a:p>
          <a:p>
            <a:endParaRPr lang="ru-RU" dirty="0" smtClean="0"/>
          </a:p>
          <a:p>
            <a:pPr>
              <a:buNone/>
            </a:pPr>
            <a:r>
              <a:rPr lang="ru-RU" sz="3500" dirty="0" smtClean="0"/>
              <a:t>  </a:t>
            </a:r>
            <a:r>
              <a:rPr lang="ru-RU" sz="3500" b="1" dirty="0" smtClean="0"/>
              <a:t>Вырази свое мнение , приведи пример       своего самовоспитания.</a:t>
            </a:r>
            <a:endParaRPr lang="ru-RU" sz="3500" b="1" dirty="0"/>
          </a:p>
        </p:txBody>
      </p:sp>
      <p:pic>
        <p:nvPicPr>
          <p:cNvPr id="1026" name="Picture 2" descr="C:\Documents and Settings\Макс\Рабочий стол\ремень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642918"/>
            <a:ext cx="1500166" cy="15001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Program Files\Microsoft Office\MEDIA\CAGCAT10\j028320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56" y="1428736"/>
            <a:ext cx="2428924" cy="2428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3900" dirty="0" smtClean="0">
                <a:solidFill>
                  <a:schemeClr val="accent3">
                    <a:lumMod val="75000"/>
                  </a:schemeClr>
                </a:solidFill>
              </a:rPr>
              <a:t>Что влияет на выбор профессии?</a:t>
            </a:r>
            <a:endParaRPr lang="ru-RU" sz="39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5779598" cy="505303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accent3"/>
                </a:solidFill>
              </a:rPr>
              <a:t>Позиция старших членов семьи</a:t>
            </a:r>
          </a:p>
          <a:p>
            <a:r>
              <a:rPr lang="ru-RU" dirty="0" smtClean="0">
                <a:solidFill>
                  <a:schemeClr val="accent3"/>
                </a:solidFill>
              </a:rPr>
              <a:t>Позиция товарищей, подруг</a:t>
            </a:r>
          </a:p>
          <a:p>
            <a:r>
              <a:rPr lang="ru-RU" dirty="0" smtClean="0">
                <a:solidFill>
                  <a:schemeClr val="accent3"/>
                </a:solidFill>
              </a:rPr>
              <a:t>Позиция учителей, школьных педагогов.</a:t>
            </a:r>
          </a:p>
          <a:p>
            <a:r>
              <a:rPr lang="ru-RU" dirty="0" smtClean="0">
                <a:solidFill>
                  <a:schemeClr val="accent3"/>
                </a:solidFill>
              </a:rPr>
              <a:t>Личные профессиональные планы</a:t>
            </a:r>
          </a:p>
          <a:p>
            <a:r>
              <a:rPr lang="ru-RU" dirty="0" smtClean="0">
                <a:solidFill>
                  <a:schemeClr val="accent3"/>
                </a:solidFill>
              </a:rPr>
              <a:t>Способности</a:t>
            </a:r>
          </a:p>
          <a:p>
            <a:r>
              <a:rPr lang="ru-RU" dirty="0" smtClean="0">
                <a:solidFill>
                  <a:schemeClr val="accent3"/>
                </a:solidFill>
              </a:rPr>
              <a:t>Информированность</a:t>
            </a:r>
            <a:r>
              <a:rPr lang="ru-RU" dirty="0" smtClean="0">
                <a:solidFill>
                  <a:schemeClr val="accent3"/>
                </a:solidFill>
              </a:rPr>
              <a:t>.</a:t>
            </a:r>
          </a:p>
          <a:p>
            <a:r>
              <a:rPr lang="ru-RU" dirty="0" smtClean="0">
                <a:solidFill>
                  <a:schemeClr val="accent3"/>
                </a:solidFill>
              </a:rPr>
              <a:t>Склонность.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Семь шагов к взвешенному решению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Составить список                                            подходящих профессий.</a:t>
            </a:r>
          </a:p>
          <a:p>
            <a:r>
              <a:rPr lang="ru-RU" dirty="0" smtClean="0"/>
              <a:t>Составить перечь требований выбираемой профессии.</a:t>
            </a:r>
          </a:p>
          <a:p>
            <a:r>
              <a:rPr lang="ru-RU" dirty="0" smtClean="0"/>
              <a:t>Определить значимость каждого требования.</a:t>
            </a:r>
          </a:p>
          <a:p>
            <a:r>
              <a:rPr lang="ru-RU" dirty="0" smtClean="0"/>
              <a:t>Оценить свое соответствие требованиям каждой из подходящих профессий.</a:t>
            </a:r>
          </a:p>
          <a:p>
            <a:r>
              <a:rPr lang="ru-RU" dirty="0" smtClean="0"/>
              <a:t>Подсчитать и проанализировать результаты.</a:t>
            </a:r>
          </a:p>
          <a:p>
            <a:r>
              <a:rPr lang="ru-RU" dirty="0" smtClean="0"/>
              <a:t>Проверить результаты.</a:t>
            </a:r>
          </a:p>
          <a:p>
            <a:r>
              <a:rPr lang="ru-RU" dirty="0" smtClean="0"/>
              <a:t>Определить основные практические шаги к успеху.</a:t>
            </a:r>
            <a:endParaRPr lang="ru-RU" dirty="0"/>
          </a:p>
        </p:txBody>
      </p:sp>
      <p:pic>
        <p:nvPicPr>
          <p:cNvPr id="2056" name="Picture 8" descr="C:\Program Files\Microsoft Office\MEDIA\CAGCAT10\j0234687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571480"/>
            <a:ext cx="2928926" cy="1785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357166"/>
            <a:ext cx="7259676" cy="58579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285728"/>
            <a:ext cx="7862150" cy="5962672"/>
          </a:xfrm>
        </p:spPr>
        <p:txBody>
          <a:bodyPr/>
          <a:lstStyle/>
          <a:p>
            <a:endParaRPr lang="ru-RU" dirty="0" smtClean="0"/>
          </a:p>
          <a:p>
            <a:r>
              <a:rPr lang="ru-RU" sz="3600" b="1" dirty="0" smtClean="0">
                <a:latin typeface="Bookman Old Style" pitchFamily="18" charset="0"/>
              </a:rPr>
              <a:t>Спасибо                                      за                                                 внимание!</a:t>
            </a:r>
            <a:endParaRPr lang="ru-RU" sz="3600" b="1" dirty="0">
              <a:latin typeface="Bookman Old Style" pitchFamily="18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46"/>
          </a:xfrm>
          <a:solidFill>
            <a:srgbClr val="E6D09E"/>
          </a:solidFill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  <a:t>Выбирай профессию правильно!</a:t>
            </a:r>
            <a:endParaRPr 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146" name="Picture 2" descr="C:\Documents and Settings\Макс\Рабочий стол\бакалавр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4214818"/>
            <a:ext cx="2200284" cy="2200284"/>
          </a:xfrm>
          <a:prstGeom prst="rect">
            <a:avLst/>
          </a:prstGeom>
          <a:noFill/>
        </p:spPr>
      </p:pic>
      <p:pic>
        <p:nvPicPr>
          <p:cNvPr id="6147" name="Picture 3" descr="C:\Documents and Settings\Макс\Рабочий стол\школьник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500438"/>
            <a:ext cx="1843094" cy="1843094"/>
          </a:xfrm>
          <a:prstGeom prst="rect">
            <a:avLst/>
          </a:prstGeom>
          <a:noFill/>
        </p:spPr>
      </p:pic>
      <p:pic>
        <p:nvPicPr>
          <p:cNvPr id="6148" name="Picture 4" descr="C:\Documents and Settings\Макс\Рабочий стол\девочка отдыхает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2428868"/>
            <a:ext cx="1485904" cy="1485904"/>
          </a:xfrm>
          <a:prstGeom prst="rect">
            <a:avLst/>
          </a:prstGeom>
          <a:noFill/>
        </p:spPr>
      </p:pic>
      <p:sp>
        <p:nvSpPr>
          <p:cNvPr id="8" name="Овальная выноска 7"/>
          <p:cNvSpPr/>
          <p:nvPr/>
        </p:nvSpPr>
        <p:spPr>
          <a:xfrm>
            <a:off x="4341908" y="2570551"/>
            <a:ext cx="1513510" cy="716766"/>
          </a:xfrm>
          <a:prstGeom prst="wedgeEllipseCallout">
            <a:avLst>
              <a:gd name="adj1" fmla="val -8803"/>
              <a:gd name="adj2" fmla="val 9826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МОГУ СТАТЬ?</a:t>
            </a:r>
            <a:endParaRPr lang="ru-RU" dirty="0"/>
          </a:p>
        </p:txBody>
      </p:sp>
      <p:sp>
        <p:nvSpPr>
          <p:cNvPr id="9" name="Овальная выноска 8"/>
          <p:cNvSpPr/>
          <p:nvPr/>
        </p:nvSpPr>
        <p:spPr>
          <a:xfrm rot="501144">
            <a:off x="6748620" y="3307437"/>
            <a:ext cx="2334378" cy="1010345"/>
          </a:xfrm>
          <a:prstGeom prst="wedgeEllipseCallout">
            <a:avLst>
              <a:gd name="adj1" fmla="val -20009"/>
              <a:gd name="adj2" fmla="val 8429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ЗНАЮ  СВОЮ ПРОФЕССИЮ!</a:t>
            </a:r>
            <a:endParaRPr lang="ru-RU" dirty="0"/>
          </a:p>
        </p:txBody>
      </p:sp>
      <p:sp>
        <p:nvSpPr>
          <p:cNvPr id="10" name="Овальная выноска 9"/>
          <p:cNvSpPr/>
          <p:nvPr/>
        </p:nvSpPr>
        <p:spPr>
          <a:xfrm rot="11043434" flipV="1">
            <a:off x="2033185" y="1336085"/>
            <a:ext cx="1454534" cy="982995"/>
          </a:xfrm>
          <a:prstGeom prst="wedgeEllipseCallout">
            <a:avLst>
              <a:gd name="adj1" fmla="val -18656"/>
              <a:gd name="adj2" fmla="val 8969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ХОЧУ СТАТЬ ?</a:t>
            </a:r>
            <a:endParaRPr lang="ru-RU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Program Files\Microsoft Office\MEDIA\CAGCAT10\j029198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5" y="1500174"/>
            <a:ext cx="2357453" cy="30003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274638"/>
            <a:ext cx="6647704" cy="1154098"/>
          </a:xfrm>
          <a:solidFill>
            <a:srgbClr val="E6D09E"/>
          </a:solidFill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  <a:t>Зачем человеку трудиться?</a:t>
            </a:r>
            <a:endParaRPr 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1435608" y="1500174"/>
            <a:ext cx="7498080" cy="474822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ru-RU" sz="2800" dirty="0" smtClean="0"/>
          </a:p>
          <a:p>
            <a:pPr algn="ctr">
              <a:buNone/>
            </a:pPr>
            <a:r>
              <a:rPr lang="ru-RU" sz="2800" dirty="0" smtClean="0"/>
              <a:t>ОБСУЖДАЕМ  ВАРИАНТЫ:</a:t>
            </a:r>
          </a:p>
          <a:p>
            <a:r>
              <a:rPr lang="ru-RU" dirty="0" smtClean="0"/>
              <a:t>Чтобы стать богатым!</a:t>
            </a:r>
          </a:p>
          <a:p>
            <a:r>
              <a:rPr lang="ru-RU" dirty="0" smtClean="0"/>
              <a:t>Чтобы прокормить свою семью!</a:t>
            </a:r>
          </a:p>
          <a:p>
            <a:r>
              <a:rPr lang="ru-RU" dirty="0" smtClean="0"/>
              <a:t>Чтобы стать уважаемым человеком!</a:t>
            </a:r>
          </a:p>
          <a:p>
            <a:r>
              <a:rPr lang="ru-RU" dirty="0" smtClean="0"/>
              <a:t>Чтобы стать знаменитым!</a:t>
            </a:r>
          </a:p>
          <a:p>
            <a:r>
              <a:rPr lang="ru-RU" dirty="0" smtClean="0"/>
              <a:t>Чтобы стать профессионалом!</a:t>
            </a:r>
          </a:p>
          <a:p>
            <a:r>
              <a:rPr lang="ru-RU" dirty="0" smtClean="0"/>
              <a:t>Потому что так должно быть!</a:t>
            </a:r>
          </a:p>
          <a:p>
            <a:pPr>
              <a:buNone/>
            </a:pPr>
            <a:r>
              <a:rPr lang="ru-RU" sz="3000" dirty="0" smtClean="0"/>
              <a:t>          </a:t>
            </a:r>
          </a:p>
          <a:p>
            <a:pPr>
              <a:buNone/>
            </a:pPr>
            <a:r>
              <a:rPr lang="ru-RU" sz="3000" dirty="0" smtClean="0"/>
              <a:t>               ДОПОЛНЯЕМ   </a:t>
            </a:r>
            <a:r>
              <a:rPr lang="ru-RU" sz="3000" b="1" dirty="0" smtClean="0"/>
              <a:t>СВОИ</a:t>
            </a:r>
            <a:r>
              <a:rPr lang="ru-RU" sz="3000" dirty="0" smtClean="0"/>
              <a:t>   ВАРИАНТЫ …</a:t>
            </a:r>
          </a:p>
          <a:p>
            <a:endParaRPr lang="ru-RU" dirty="0"/>
          </a:p>
        </p:txBody>
      </p:sp>
      <p:pic>
        <p:nvPicPr>
          <p:cNvPr id="3074" name="Picture 2" descr="C:\Documents and Settings\Макс\Local Settings\Temporary Internet Files\Content.IE5\V00ZC5RL\MPj04332700000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95483" cy="15716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1645920" y="285728"/>
            <a:ext cx="7498080" cy="939784"/>
          </a:xfrm>
          <a:solidFill>
            <a:srgbClr val="E6D09E"/>
          </a:solidFill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  <a:t>Быть безработным хорошо или плохо?</a:t>
            </a:r>
            <a:endParaRPr 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>
          <a:xfrm>
            <a:off x="1285852" y="1428736"/>
            <a:ext cx="7858148" cy="5143536"/>
          </a:xfrm>
        </p:spPr>
        <p:txBody>
          <a:bodyPr>
            <a:normAutofit fontScale="47500" lnSpcReduction="20000"/>
          </a:bodyPr>
          <a:lstStyle/>
          <a:p>
            <a:r>
              <a:rPr lang="ru-RU" sz="5800" dirty="0" smtClean="0"/>
              <a:t>Хорошо, не надо  работать!</a:t>
            </a:r>
          </a:p>
          <a:p>
            <a:r>
              <a:rPr lang="ru-RU" sz="5800" dirty="0" smtClean="0"/>
              <a:t>Плохо, без работы скучно!</a:t>
            </a:r>
          </a:p>
          <a:p>
            <a:r>
              <a:rPr lang="ru-RU" sz="5800" dirty="0" smtClean="0"/>
              <a:t>Хорошо, много свободного времени!</a:t>
            </a:r>
          </a:p>
          <a:p>
            <a:r>
              <a:rPr lang="ru-RU" sz="5800" dirty="0" smtClean="0"/>
              <a:t>Плохо, не получаешь зарплату!</a:t>
            </a:r>
          </a:p>
          <a:p>
            <a:r>
              <a:rPr lang="ru-RU" sz="5800" dirty="0" smtClean="0"/>
              <a:t>Хорошо, платят пособие!</a:t>
            </a:r>
          </a:p>
          <a:p>
            <a:r>
              <a:rPr lang="ru-RU" sz="5800" dirty="0" smtClean="0"/>
              <a:t>Плохо, безработных не уважают!</a:t>
            </a:r>
          </a:p>
          <a:p>
            <a:r>
              <a:rPr lang="ru-RU" sz="5800" dirty="0" smtClean="0"/>
              <a:t>Плохо, в старости не будет пенсии!</a:t>
            </a:r>
          </a:p>
          <a:p>
            <a:r>
              <a:rPr lang="ru-RU" sz="5800" dirty="0" smtClean="0"/>
              <a:t>Плохо, не дадут путевку в санаторий!</a:t>
            </a:r>
          </a:p>
          <a:p>
            <a:r>
              <a:rPr lang="ru-RU" sz="5800" dirty="0" smtClean="0"/>
              <a:t>Хорошо, все тебе сочувствуют!</a:t>
            </a:r>
          </a:p>
          <a:p>
            <a:endParaRPr lang="ru-RU" dirty="0" smtClean="0"/>
          </a:p>
          <a:p>
            <a:pPr algn="ctr">
              <a:buNone/>
            </a:pPr>
            <a:r>
              <a:rPr lang="ru-RU" dirty="0" smtClean="0"/>
              <a:t>                         </a:t>
            </a:r>
          </a:p>
          <a:p>
            <a:pPr algn="ctr">
              <a:buNone/>
            </a:pPr>
            <a:r>
              <a:rPr lang="ru-RU" sz="5100" dirty="0" smtClean="0"/>
              <a:t>                                        ДОПОЛНЯЕМ </a:t>
            </a:r>
            <a:r>
              <a:rPr lang="ru-RU" sz="5100" b="1" dirty="0" smtClean="0"/>
              <a:t>СВОИ </a:t>
            </a:r>
            <a:r>
              <a:rPr lang="ru-RU" sz="5100" dirty="0" smtClean="0"/>
              <a:t>ВАРИАНТЫ…</a:t>
            </a:r>
          </a:p>
        </p:txBody>
      </p:sp>
      <p:pic>
        <p:nvPicPr>
          <p:cNvPr id="1026" name="Picture 2" descr="C:\Documents and Settings\Макс\Рабочий стол\рис.Безработный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58" y="1214422"/>
            <a:ext cx="1643042" cy="16430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Макс\Рабочий стол\рисунок Безработный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0" y="5286364"/>
            <a:ext cx="1571636" cy="157163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92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92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21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1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1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Program Files\Microsoft Office\MEDIA\CAGCAT10\j023301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1428736"/>
            <a:ext cx="2786082" cy="2428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39784"/>
          </a:xfrm>
          <a:solidFill>
            <a:srgbClr val="E6D09E"/>
          </a:solidFill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  <a:t>«Закончи  предложение»</a:t>
            </a:r>
            <a:endParaRPr 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500174"/>
            <a:ext cx="7498080" cy="5072098"/>
          </a:xfrm>
        </p:spPr>
        <p:txBody>
          <a:bodyPr>
            <a:normAutofit fontScale="77500" lnSpcReduction="20000"/>
          </a:bodyPr>
          <a:lstStyle/>
          <a:p>
            <a:r>
              <a:rPr lang="ru-RU" sz="3600" dirty="0" smtClean="0"/>
              <a:t>Люди работают ради …</a:t>
            </a:r>
          </a:p>
          <a:p>
            <a:r>
              <a:rPr lang="ru-RU" sz="3600" dirty="0" smtClean="0"/>
              <a:t>В любом профессиональном труде самое главное…</a:t>
            </a:r>
          </a:p>
          <a:p>
            <a:r>
              <a:rPr lang="ru-RU" sz="3600" dirty="0" smtClean="0"/>
              <a:t>Выбирая трудовую деятельность, люди чаще всего руководствуются…</a:t>
            </a:r>
          </a:p>
          <a:p>
            <a:r>
              <a:rPr lang="ru-RU" sz="3600" dirty="0" smtClean="0"/>
              <a:t>При выборе трудовой деятельности люди чаще всего не учитывают …</a:t>
            </a:r>
          </a:p>
          <a:p>
            <a:r>
              <a:rPr lang="ru-RU" sz="3600" dirty="0" smtClean="0"/>
              <a:t>Чтобы работа приносила радость… </a:t>
            </a:r>
          </a:p>
          <a:p>
            <a:r>
              <a:rPr lang="ru-RU" sz="3600" dirty="0" smtClean="0"/>
              <a:t>Моя профессиональная деятельность даст мне возможность…</a:t>
            </a:r>
          </a:p>
          <a:p>
            <a:r>
              <a:rPr lang="ru-RU" sz="3600" dirty="0" smtClean="0"/>
              <a:t>Мое будущее кажется мне…</a:t>
            </a:r>
          </a:p>
          <a:p>
            <a:pPr>
              <a:buNone/>
            </a:pPr>
            <a:r>
              <a:rPr lang="ru-RU" dirty="0" smtClean="0"/>
              <a:t>     </a:t>
            </a:r>
          </a:p>
          <a:p>
            <a:pPr>
              <a:buNone/>
            </a:pPr>
            <a:r>
              <a:rPr lang="ru-RU" dirty="0" smtClean="0"/>
              <a:t>        </a:t>
            </a: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85728"/>
            <a:ext cx="7498080" cy="1143008"/>
          </a:xfrm>
          <a:solidFill>
            <a:srgbClr val="E6D09E"/>
          </a:solidFill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  <a:t>Какие профессии будут востребованы в будущем?</a:t>
            </a:r>
            <a:endParaRPr 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28736"/>
            <a:ext cx="7498080" cy="514353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Учителя</a:t>
            </a:r>
          </a:p>
          <a:p>
            <a:r>
              <a:rPr lang="ru-RU" dirty="0" smtClean="0"/>
              <a:t>Программисты </a:t>
            </a:r>
          </a:p>
          <a:p>
            <a:r>
              <a:rPr lang="ru-RU" dirty="0" smtClean="0"/>
              <a:t>Врачи</a:t>
            </a:r>
          </a:p>
          <a:p>
            <a:r>
              <a:rPr lang="ru-RU" dirty="0" smtClean="0"/>
              <a:t>Экономисты</a:t>
            </a:r>
          </a:p>
          <a:p>
            <a:r>
              <a:rPr lang="ru-RU" dirty="0" smtClean="0"/>
              <a:t>Юристы</a:t>
            </a:r>
          </a:p>
          <a:p>
            <a:r>
              <a:rPr lang="ru-RU" dirty="0" smtClean="0"/>
              <a:t>Строители</a:t>
            </a:r>
          </a:p>
          <a:p>
            <a:r>
              <a:rPr lang="ru-RU" dirty="0" smtClean="0"/>
              <a:t>Электрогазосварщик</a:t>
            </a:r>
          </a:p>
          <a:p>
            <a:r>
              <a:rPr lang="ru-RU" dirty="0" smtClean="0"/>
              <a:t>Продавцы</a:t>
            </a:r>
          </a:p>
          <a:p>
            <a:r>
              <a:rPr lang="ru-RU" dirty="0" smtClean="0"/>
              <a:t>Слесарь</a:t>
            </a:r>
          </a:p>
          <a:p>
            <a:endParaRPr lang="ru-RU" dirty="0" smtClean="0"/>
          </a:p>
          <a:p>
            <a:pPr>
              <a:buNone/>
            </a:pPr>
            <a:r>
              <a:rPr lang="ru-RU" sz="2800" dirty="0" smtClean="0"/>
              <a:t>                  </a:t>
            </a:r>
            <a:endParaRPr lang="ru-RU" sz="2800" dirty="0"/>
          </a:p>
        </p:txBody>
      </p:sp>
      <p:pic>
        <p:nvPicPr>
          <p:cNvPr id="5122" name="Picture 2" descr="C:\Program Files\Microsoft Office\MEDIA\CAGCAT10\j0240719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2428868"/>
            <a:ext cx="1164031" cy="18269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123" name="Picture 3" descr="C:\Program Files\Microsoft Office\MEDIA\CAGCAT10\j0240695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46525">
            <a:off x="6785491" y="4144975"/>
            <a:ext cx="2000677" cy="16019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124" name="Picture 4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1643050"/>
            <a:ext cx="1830388" cy="15652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Program Files\Microsoft Office\MEDIA\CAGCAT10\j0205466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72396" y="1285860"/>
            <a:ext cx="1337999" cy="1261989"/>
          </a:xfrm>
          <a:prstGeom prst="rect">
            <a:avLst/>
          </a:prstGeom>
          <a:noFill/>
        </p:spPr>
      </p:pic>
      <p:pic>
        <p:nvPicPr>
          <p:cNvPr id="5124" name="Picture 4" descr="C:\Program Files\Microsoft Office\MEDIA\CAGCAT10\j0186002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27489" y="3786190"/>
            <a:ext cx="1316511" cy="1428760"/>
          </a:xfrm>
          <a:prstGeom prst="rect">
            <a:avLst/>
          </a:prstGeom>
          <a:noFill/>
        </p:spPr>
      </p:pic>
      <p:pic>
        <p:nvPicPr>
          <p:cNvPr id="5123" name="Picture 3" descr="C:\Program Files\Microsoft Office\MEDIA\CAGCAT10\j0195812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57423" y="2500306"/>
            <a:ext cx="1386577" cy="148361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Самые перспективные профессии ближайших лет.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Данные сайта </a:t>
            </a:r>
            <a:r>
              <a:rPr lang="en-US" b="1" dirty="0" smtClean="0">
                <a:solidFill>
                  <a:schemeClr val="accent3"/>
                </a:solidFill>
                <a:hlinkClick r:id="rId5"/>
              </a:rPr>
              <a:t>www.proforientator.ru</a:t>
            </a:r>
            <a:endParaRPr lang="en-US" b="1" dirty="0" smtClean="0">
              <a:solidFill>
                <a:schemeClr val="accent3"/>
              </a:solidFill>
            </a:endParaRPr>
          </a:p>
          <a:p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Наибольшим спросом на рынке труда в течение ближайших 10 лет будут пользоваться:</a:t>
            </a:r>
          </a:p>
          <a:p>
            <a:r>
              <a:rPr lang="ru-RU" dirty="0" smtClean="0"/>
              <a:t>Профессионалы в области информационных технологий, телекоммуникаций и связи;</a:t>
            </a:r>
          </a:p>
          <a:p>
            <a:r>
              <a:rPr lang="ru-RU" dirty="0" smtClean="0"/>
              <a:t>Специалисты топливно-энергетического комплекса;</a:t>
            </a:r>
          </a:p>
          <a:p>
            <a:r>
              <a:rPr lang="ru-RU" dirty="0" smtClean="0"/>
              <a:t>Специалисты по разработке газовых и нефтяных месторождений;</a:t>
            </a:r>
          </a:p>
          <a:p>
            <a:r>
              <a:rPr lang="ru-RU" dirty="0" smtClean="0"/>
              <a:t>Специалисты в области тонкой химии и фармацевтики;</a:t>
            </a:r>
          </a:p>
          <a:p>
            <a:r>
              <a:rPr lang="ru-RU" dirty="0" smtClean="0"/>
              <a:t>Специалисты в области металлургии;</a:t>
            </a:r>
          </a:p>
          <a:p>
            <a:r>
              <a:rPr lang="ru-RU" dirty="0" smtClean="0"/>
              <a:t>Специалисты в области экономики и финансов;</a:t>
            </a:r>
          </a:p>
          <a:p>
            <a:r>
              <a:rPr lang="ru-RU" dirty="0" smtClean="0"/>
              <a:t>Специалисты в области инвестиций и </a:t>
            </a:r>
            <a:r>
              <a:rPr lang="ru-RU" dirty="0" smtClean="0"/>
              <a:t>банковского дела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125" name="Picture 5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00232" y="5357826"/>
            <a:ext cx="1357322" cy="12858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126" name="Picture 6" descr="C:\Program Files\Microsoft Office\MEDIA\CAGCAT10\j0285360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314" y="5449021"/>
            <a:ext cx="1474013" cy="140897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7" name="Picture 7" descr="C:\Program Files\Microsoft Office\MEDIA\CAGCAT10\j0186348.wm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29520" y="5357802"/>
            <a:ext cx="1071570" cy="15001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85728"/>
            <a:ext cx="7640956" cy="1500198"/>
          </a:xfrm>
          <a:solidFill>
            <a:srgbClr val="E6D09E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chemeClr val="accent3">
                    <a:lumMod val="75000"/>
                  </a:schemeClr>
                </a:solidFill>
              </a:rPr>
              <a:t>Кто  несет  большую моральную ответственность?</a:t>
            </a:r>
            <a:r>
              <a:rPr lang="ru-RU" sz="3600" dirty="0" smtClean="0">
                <a:solidFill>
                  <a:schemeClr val="bg1"/>
                </a:solidFill>
              </a:rPr>
              <a:t/>
            </a:r>
            <a:br>
              <a:rPr lang="ru-RU" sz="3600" dirty="0" smtClean="0">
                <a:solidFill>
                  <a:schemeClr val="bg1"/>
                </a:solidFill>
              </a:rPr>
            </a:b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2214554"/>
            <a:ext cx="7498080" cy="428628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Прокурор – потому что … /продолжите/</a:t>
            </a:r>
          </a:p>
          <a:p>
            <a:endParaRPr lang="ru-RU" dirty="0" smtClean="0"/>
          </a:p>
          <a:p>
            <a:r>
              <a:rPr lang="ru-RU" dirty="0" smtClean="0"/>
              <a:t>Адвокат – потому что … /продолжите/</a:t>
            </a:r>
          </a:p>
          <a:p>
            <a:endParaRPr lang="ru-RU" dirty="0" smtClean="0"/>
          </a:p>
          <a:p>
            <a:r>
              <a:rPr lang="ru-RU" dirty="0" smtClean="0"/>
              <a:t>Судья – потому что /продолжите/</a:t>
            </a:r>
          </a:p>
          <a:p>
            <a:pPr>
              <a:buNone/>
            </a:pPr>
            <a:r>
              <a:rPr lang="ru-RU" dirty="0" smtClean="0"/>
              <a:t>___________________________________</a:t>
            </a:r>
          </a:p>
          <a:p>
            <a:pPr>
              <a:buNone/>
            </a:pPr>
            <a:r>
              <a:rPr lang="ru-RU" b="1" dirty="0" smtClean="0"/>
              <a:t>Какие  ещё  профессии  связанны с высокой моральной ответственностью?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2">
            <a:lum bright="20000" contrast="-20000"/>
          </a:blip>
          <a:srcRect/>
          <a:stretch>
            <a:fillRect/>
          </a:stretch>
        </p:blipFill>
        <p:spPr bwMode="auto">
          <a:xfrm>
            <a:off x="7328916" y="714356"/>
            <a:ext cx="1815084" cy="152887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11222"/>
          </a:xfrm>
          <a:solidFill>
            <a:srgbClr val="E6D09E"/>
          </a:solidFill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3">
                    <a:lumMod val="75000"/>
                  </a:schemeClr>
                </a:solidFill>
              </a:rPr>
              <a:t>Что может помешать тебе  стать военным?</a:t>
            </a:r>
            <a:endParaRPr 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571612"/>
            <a:ext cx="7065482" cy="500066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Лишний вес</a:t>
            </a:r>
          </a:p>
          <a:p>
            <a:r>
              <a:rPr lang="ru-RU" dirty="0" smtClean="0"/>
              <a:t>Низкий рост</a:t>
            </a:r>
          </a:p>
          <a:p>
            <a:r>
              <a:rPr lang="ru-RU" dirty="0" smtClean="0"/>
              <a:t>Плохое зрение</a:t>
            </a:r>
          </a:p>
          <a:p>
            <a:r>
              <a:rPr lang="ru-RU" dirty="0" smtClean="0"/>
              <a:t>Страх пред огнем</a:t>
            </a:r>
          </a:p>
          <a:p>
            <a:r>
              <a:rPr lang="ru-RU" dirty="0" smtClean="0"/>
              <a:t>Боязнь высоты</a:t>
            </a:r>
          </a:p>
          <a:p>
            <a:r>
              <a:rPr lang="ru-RU" dirty="0" smtClean="0"/>
              <a:t>Болезни органов дыхания</a:t>
            </a:r>
          </a:p>
          <a:p>
            <a:r>
              <a:rPr lang="ru-RU" dirty="0" smtClean="0"/>
              <a:t>Замедленные реакции</a:t>
            </a:r>
          </a:p>
          <a:p>
            <a:r>
              <a:rPr lang="ru-RU" dirty="0" smtClean="0"/>
              <a:t>Болезни сердца</a:t>
            </a:r>
          </a:p>
          <a:p>
            <a:r>
              <a:rPr lang="ru-RU" dirty="0" smtClean="0"/>
              <a:t>Тихий голос</a:t>
            </a:r>
          </a:p>
          <a:p>
            <a:r>
              <a:rPr lang="ru-RU" dirty="0" smtClean="0"/>
              <a:t>Слабая мускулатура</a:t>
            </a:r>
          </a:p>
          <a:p>
            <a:pPr>
              <a:buNone/>
            </a:pPr>
            <a:r>
              <a:rPr lang="ru-RU" dirty="0" smtClean="0"/>
              <a:t>                                                    </a:t>
            </a:r>
            <a:r>
              <a:rPr lang="ru-RU" b="1" dirty="0" smtClean="0"/>
              <a:t>ОБСУДИМ…?!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124" name="Picture 4" descr="C:\Documents and Settings\Макс\Рабочий стол\рисунок Пожарный.gi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143768" y="1071546"/>
            <a:ext cx="1632730" cy="20288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952</TotalTime>
  <Words>650</Words>
  <Application>Microsoft Office PowerPoint</Application>
  <PresentationFormat>Экран (4:3)</PresentationFormat>
  <Paragraphs>140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Солнцестояние</vt:lpstr>
      <vt:lpstr>«Многообразие мира профессий»</vt:lpstr>
      <vt:lpstr>Выбирай профессию правильно!</vt:lpstr>
      <vt:lpstr>Зачем человеку трудиться?</vt:lpstr>
      <vt:lpstr>Быть безработным хорошо или плохо?</vt:lpstr>
      <vt:lpstr>«Закончи  предложение»</vt:lpstr>
      <vt:lpstr>Какие профессии будут востребованы в будущем?</vt:lpstr>
      <vt:lpstr>Самые перспективные профессии ближайших лет.</vt:lpstr>
      <vt:lpstr>Кто  несет  большую моральную ответственность? </vt:lpstr>
      <vt:lpstr>Что может помешать тебе  стать военным?</vt:lpstr>
      <vt:lpstr>Какие качества необходимы тебе, чтобы стать токарем?</vt:lpstr>
      <vt:lpstr>Выберите характерные черты профессии  секретарь-референт.</vt:lpstr>
      <vt:lpstr> Важно ли знание школьной программы для работы водителем?  </vt:lpstr>
      <vt:lpstr>Призвание – Профессионал, есть ли связь?</vt:lpstr>
      <vt:lpstr> Можно ли самому себя воспитывать, кому это нужно? </vt:lpstr>
      <vt:lpstr>Что влияет на выбор профессии?</vt:lpstr>
      <vt:lpstr>Семь шагов к взвешенному решению</vt:lpstr>
      <vt:lpstr>Слайд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профессиональная траектория</dc:title>
  <dc:creator>Макс</dc:creator>
  <cp:lastModifiedBy>user</cp:lastModifiedBy>
  <cp:revision>100</cp:revision>
  <dcterms:created xsi:type="dcterms:W3CDTF">2008-10-27T13:43:29Z</dcterms:created>
  <dcterms:modified xsi:type="dcterms:W3CDTF">2009-03-19T08:51:08Z</dcterms:modified>
</cp:coreProperties>
</file>