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6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7" autoAdjust="0"/>
    <p:restoredTop sz="94660"/>
  </p:normalViewPr>
  <p:slideViewPr>
    <p:cSldViewPr>
      <p:cViewPr>
        <p:scale>
          <a:sx n="50" d="100"/>
          <a:sy n="50" d="100"/>
        </p:scale>
        <p:origin x="-1200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A295E-CB4F-41E3-B53B-968E40563B6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B9916-B9B8-4710-818B-0E3BDAD30D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9916-B9B8-4710-818B-0E3BDAD30D8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tx2">
                <a:lumMod val="75000"/>
                <a:alpha val="89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B5ED2-193B-4D96-8A53-CE20062274C1}" type="datetimeFigureOut">
              <a:rPr lang="ru-RU" smtClean="0"/>
              <a:pPr/>
              <a:t>13.02.2013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B687A-BC12-4986-8BAA-6BDCED2A4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Nemchinov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img-fotki.yandex.ru/get/4610/111874181.69/0_8e22d_31950d75_XL"/>
          <p:cNvPicPr>
            <a:picLocks noChangeAspect="1" noChangeArrowheads="1"/>
          </p:cNvPicPr>
          <p:nvPr/>
        </p:nvPicPr>
        <p:blipFill>
          <a:blip r:embed="rId3" cstate="print"/>
          <a:srcRect r="22566"/>
          <a:stretch>
            <a:fillRect/>
          </a:stretch>
        </p:blipFill>
        <p:spPr bwMode="auto">
          <a:xfrm>
            <a:off x="0" y="0"/>
            <a:ext cx="3357554" cy="348545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786050" y="1428736"/>
            <a:ext cx="38576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9600" b="1" i="1" spc="150" dirty="0" err="1" smtClean="0">
                <a:ln w="11430"/>
                <a:solidFill>
                  <a:srgbClr val="66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Роект</a:t>
            </a:r>
            <a:r>
              <a:rPr lang="ru-RU" sz="9600" b="1" i="1" spc="150" dirty="0" smtClean="0">
                <a:ln w="11430"/>
                <a:solidFill>
                  <a:srgbClr val="66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9600" b="1" i="1" spc="150" dirty="0">
              <a:ln w="11430"/>
              <a:solidFill>
                <a:srgbClr val="66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876"/>
            <a:ext cx="878684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6600" b="1" i="1" spc="150" dirty="0" smtClean="0">
                <a:ln w="11430"/>
                <a:solidFill>
                  <a:srgbClr val="66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«Математика в экономике, экономика в математике»</a:t>
            </a:r>
            <a:endParaRPr lang="ru-RU" sz="6600" b="1" i="1" spc="150" dirty="0">
              <a:ln w="11430"/>
              <a:solidFill>
                <a:srgbClr val="6633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bnl.org/auteurs/portret/acke008_p01.gif"/>
          <p:cNvPicPr>
            <a:picLocks noChangeAspect="1" noChangeArrowheads="1"/>
          </p:cNvPicPr>
          <p:nvPr/>
        </p:nvPicPr>
        <p:blipFill>
          <a:blip r:embed="rId2" cstate="print"/>
          <a:srcRect l="5884" r="14676" b="19767"/>
          <a:stretch>
            <a:fillRect/>
          </a:stretch>
        </p:blipFill>
        <p:spPr bwMode="auto">
          <a:xfrm>
            <a:off x="0" y="1142984"/>
            <a:ext cx="3387205" cy="51435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История экономических учений</a:t>
            </a:r>
            <a:endParaRPr lang="ru-RU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857232"/>
            <a:ext cx="3571900" cy="60007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История использования математического аппарата для нужд общественных и экономических наук восходит к XVII веку. Тогда в университетах СРИ возник новый стиль обучения, основанный на детальном представлении социально значимых данных.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2136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Ахенвалль</a:t>
            </a:r>
            <a:r>
              <a:rPr lang="ru-RU" b="1" dirty="0" smtClean="0"/>
              <a:t> Готфрид</a:t>
            </a:r>
            <a:endParaRPr lang="ru-RU" dirty="0"/>
          </a:p>
        </p:txBody>
      </p:sp>
      <p:pic>
        <p:nvPicPr>
          <p:cNvPr id="2052" name="Picture 4" descr="http://www.krugosvet.ru/images/1007576_7576_201.jpg"/>
          <p:cNvPicPr>
            <a:picLocks noChangeAspect="1" noChangeArrowheads="1"/>
          </p:cNvPicPr>
          <p:nvPr/>
        </p:nvPicPr>
        <p:blipFill>
          <a:blip r:embed="rId3" cstate="print"/>
          <a:srcRect l="9854" r="17191" b="19070"/>
          <a:stretch>
            <a:fillRect/>
          </a:stretch>
        </p:blipFill>
        <p:spPr bwMode="auto">
          <a:xfrm>
            <a:off x="3357554" y="1142984"/>
            <a:ext cx="3429024" cy="51435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14744" y="1285860"/>
            <a:ext cx="156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Уильям </a:t>
            </a:r>
            <a:r>
              <a:rPr lang="ru-RU" b="1" dirty="0" err="1" smtClean="0"/>
              <a:t>Петти</a:t>
            </a:r>
            <a:endParaRPr lang="ru-RU" b="1" dirty="0"/>
          </a:p>
        </p:txBody>
      </p:sp>
      <p:pic>
        <p:nvPicPr>
          <p:cNvPr id="22530" name="Picture 2" descr="http://kartiny.ucoz.ru/_ph/517/2/93115451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7182" y="785794"/>
            <a:ext cx="3196818" cy="42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Интеграция предметов математика и экономика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экономика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математике…математика в экономике…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000372"/>
            <a:ext cx="52149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Математику уже затем следует учить,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b="1" i="1" dirty="0" smtClean="0">
                <a:solidFill>
                  <a:schemeClr val="bg1"/>
                </a:solidFill>
              </a:rPr>
              <a:t>что она ум в порядок приводит.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Михаил Ломоносов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pix.timeout.kz/292684.png"/>
          <p:cNvPicPr>
            <a:picLocks noChangeAspect="1" noChangeArrowheads="1"/>
          </p:cNvPicPr>
          <p:nvPr/>
        </p:nvPicPr>
        <p:blipFill>
          <a:blip r:embed="rId2" cstate="print"/>
          <a:srcRect l="27778" r="27777"/>
          <a:stretch>
            <a:fillRect/>
          </a:stretch>
        </p:blipFill>
        <p:spPr bwMode="auto">
          <a:xfrm>
            <a:off x="5715008" y="2160983"/>
            <a:ext cx="3214710" cy="4697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285720" y="571480"/>
            <a:ext cx="3571868" cy="857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Экономические модели.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214810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Темы курса экономики</a:t>
            </a:r>
            <a:endParaRPr lang="ru-RU" sz="3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0"/>
            <a:ext cx="52149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Разделы курса математики</a:t>
            </a:r>
            <a:endParaRPr lang="ru-RU" sz="3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642918"/>
            <a:ext cx="492922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Модели, методы, величины, элементы комбинаторики, статистики, теории вероятности.</a:t>
            </a:r>
            <a:endParaRPr lang="ru-RU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285720" y="1643050"/>
            <a:ext cx="3500462" cy="785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Кривая производственных возможностей.</a:t>
            </a:r>
            <a:endParaRPr lang="ru-RU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285720" y="2857496"/>
            <a:ext cx="3500462" cy="785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Спрос, предложение, рыночное равновесие.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357158" y="4071942"/>
            <a:ext cx="3500462" cy="7858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Эластичность спроса и предложения.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357158" y="5143512"/>
            <a:ext cx="3571900" cy="121444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Производство, выручка, издержки, прибыль, рентабельность, производительность.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1643050"/>
            <a:ext cx="492922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 решение уравнений и систем уравнений. Анализ функций и графиков.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71934" y="2714620"/>
            <a:ext cx="485778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Построение и анализ графиков в одной системе координат. Составление и решение уравнений. Определение наибольшего значения функции на отрезке. Анализ функций.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4071942"/>
            <a:ext cx="478634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 решение уравнений и систем уравнений. Планиметрия с тригонометрией.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43372" y="5143512"/>
            <a:ext cx="478634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 решение уравнений и систем уравнений. Определение наибольшего значения функции на отрезке.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/>
          <p:cNvSpPr/>
          <p:nvPr/>
        </p:nvSpPr>
        <p:spPr>
          <a:xfrm>
            <a:off x="285720" y="285728"/>
            <a:ext cx="3500430" cy="11429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Банки: проценты по вкладам и проценты за кредит. Дисконтирование.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285720" y="1643050"/>
            <a:ext cx="3643338" cy="10001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Показатели экономической динамики (приросты, темпы роста и прироста).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285720" y="2857496"/>
            <a:ext cx="3571900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инфляции; расчеты в текущих и приведенных ценах.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285720" y="4000504"/>
            <a:ext cx="3500462" cy="10001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Сравнительное преимущество: обмен, внешняя торговля.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428604"/>
            <a:ext cx="471490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 решение уравнений.</a:t>
            </a:r>
            <a:br>
              <a:rPr lang="ru-RU" dirty="0" smtClean="0"/>
            </a:br>
            <a:r>
              <a:rPr lang="ru-RU" dirty="0" smtClean="0"/>
              <a:t>Прогрессии. Проценты.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1714488"/>
            <a:ext cx="464347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 решение уравнений. Проценты.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2857496"/>
            <a:ext cx="457203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 решение уравнений. Проценты.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071942"/>
            <a:ext cx="464347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 и решение уравнений</a:t>
            </a:r>
            <a:endParaRPr lang="ru-RU" dirty="0"/>
          </a:p>
        </p:txBody>
      </p:sp>
      <p:pic>
        <p:nvPicPr>
          <p:cNvPr id="14" name="Рисунок 13" descr="ButterflyDivid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4857736"/>
            <a:ext cx="5000660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2357422" y="0"/>
            <a:ext cx="6429452" cy="36433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Изучение экономики начинается со знакомства  с методами исследований и анализа, а так же величинами. Экономические показатели получаются при наблюдении, характеризуют каждую единицу совокупности 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0_a4f46_2f997f9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14554"/>
            <a:ext cx="4844042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28794" y="285728"/>
            <a:ext cx="4929222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статистические показатели</a:t>
            </a:r>
            <a:endParaRPr lang="ru-RU" sz="4000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500166" y="2071678"/>
            <a:ext cx="1428760" cy="100013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4282" y="3357562"/>
            <a:ext cx="250033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абсолютные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3357562"/>
            <a:ext cx="292895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относительные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5140" y="3357562"/>
            <a:ext cx="214314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 </a:t>
            </a:r>
            <a:r>
              <a:rPr lang="ru-RU" sz="2800" i="1" dirty="0" smtClean="0"/>
              <a:t>средние</a:t>
            </a:r>
            <a:endParaRPr lang="ru-RU" sz="28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786976" y="2570950"/>
            <a:ext cx="1428760" cy="15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072198" y="1857364"/>
            <a:ext cx="1643074" cy="14287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85720" y="0"/>
            <a:ext cx="3714776" cy="25003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Абсолютные показатели всегда имеют единицу измерения </a:t>
            </a:r>
            <a:endParaRPr lang="ru-RU" sz="2400" dirty="0"/>
          </a:p>
        </p:txBody>
      </p:sp>
      <p:pic>
        <p:nvPicPr>
          <p:cNvPr id="5" name="Рисунок 4" descr="6259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3714776" cy="4127528"/>
          </a:xfrm>
          <a:prstGeom prst="rect">
            <a:avLst/>
          </a:prstGeom>
        </p:spPr>
      </p:pic>
      <p:pic>
        <p:nvPicPr>
          <p:cNvPr id="3076" name="Picture 4" descr="http://doff.kz/uploads/images/3d_(17).jpg"/>
          <p:cNvPicPr>
            <a:picLocks noChangeAspect="1" noChangeArrowheads="1"/>
          </p:cNvPicPr>
          <p:nvPr/>
        </p:nvPicPr>
        <p:blipFill>
          <a:blip r:embed="rId3" cstate="print"/>
          <a:srcRect l="22222" r="29629" b="1851"/>
          <a:stretch>
            <a:fillRect/>
          </a:stretch>
        </p:blipFill>
        <p:spPr bwMode="auto">
          <a:xfrm>
            <a:off x="5572132" y="428604"/>
            <a:ext cx="2928958" cy="5970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_64769_6c37f0ba_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4349"/>
            <a:ext cx="6349207" cy="5993651"/>
          </a:xfrm>
          <a:prstGeom prst="rect">
            <a:avLst/>
          </a:prstGeom>
        </p:spPr>
      </p:pic>
      <p:sp>
        <p:nvSpPr>
          <p:cNvPr id="5" name="Выноска-облако 4"/>
          <p:cNvSpPr/>
          <p:nvPr/>
        </p:nvSpPr>
        <p:spPr>
          <a:xfrm>
            <a:off x="1357290" y="0"/>
            <a:ext cx="4143404" cy="31432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Относительные</a:t>
            </a:r>
            <a:r>
              <a:rPr lang="ru-RU" dirty="0" smtClean="0"/>
              <a:t> величины характеризуют состав изучаемой совокупности и показывают удельный вес (долю) в общем объеме. </a:t>
            </a:r>
            <a:endParaRPr lang="ru-RU" dirty="0"/>
          </a:p>
        </p:txBody>
      </p:sp>
      <p:pic>
        <p:nvPicPr>
          <p:cNvPr id="29698" name="Picture 2" descr="http://0.tqn.com/d/candleandsoap/1/0/E/h/percentagesig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2571744"/>
            <a:ext cx="3857625" cy="292417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нутый угол 3"/>
          <p:cNvSpPr/>
          <p:nvPr/>
        </p:nvSpPr>
        <p:spPr>
          <a:xfrm>
            <a:off x="4357686" y="2428868"/>
            <a:ext cx="4429156" cy="4071966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Заработная плата инженера на 20% ниже заработной платы прораба. На сколько процентов оплата труда прораба выше оплаты труда инженера? </a:t>
            </a:r>
            <a:endParaRPr lang="ru-RU" sz="3200" dirty="0"/>
          </a:p>
        </p:txBody>
      </p:sp>
      <p:pic>
        <p:nvPicPr>
          <p:cNvPr id="5" name="Рисунок 4" descr="4fcdc579-dcdc-4e46-a103-e8fc8d5b88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3790950" cy="6215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4810" y="642918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ПРИМЕР №1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Пусть </a:t>
            </a:r>
            <a:r>
              <a:rPr lang="ru-RU" sz="4000" b="1" dirty="0" smtClean="0">
                <a:solidFill>
                  <a:schemeClr val="bg1"/>
                </a:solidFill>
              </a:rPr>
              <a:t>ЗИ</a:t>
            </a:r>
            <a:r>
              <a:rPr lang="ru-RU" sz="4000" dirty="0" smtClean="0">
                <a:solidFill>
                  <a:schemeClr val="bg1"/>
                </a:solidFill>
              </a:rPr>
              <a:t> (рублей) — заработная плата инженера</a:t>
            </a:r>
            <a:r>
              <a:rPr lang="ru-RU" sz="4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ЗП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(рублей) — заработная плата прораба</a:t>
            </a:r>
            <a:r>
              <a:rPr lang="ru-RU" sz="4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 smtClean="0">
                <a:solidFill>
                  <a:schemeClr val="bg1"/>
                </a:solidFill>
              </a:rPr>
              <a:t>Тогда, по условию, ЗИ=0,8∙ЗП, ЗП=ЗИ/0,8, ЗП=10/8∙ЗИ или 1,25∙ЗИ. </a:t>
            </a:r>
            <a:endParaRPr lang="ru-RU" sz="4000" dirty="0" smtClean="0">
              <a:solidFill>
                <a:schemeClr val="bg1"/>
              </a:solidFill>
            </a:endParaRPr>
          </a:p>
          <a:p>
            <a:endParaRPr lang="ru-RU" sz="4000" i="1" dirty="0" smtClean="0">
              <a:solidFill>
                <a:schemeClr val="bg1"/>
              </a:solidFill>
            </a:endParaRPr>
          </a:p>
          <a:p>
            <a:endParaRPr lang="ru-RU" sz="4000" i="1" dirty="0" smtClean="0">
              <a:solidFill>
                <a:schemeClr val="bg1"/>
              </a:solidFill>
            </a:endParaRPr>
          </a:p>
          <a:p>
            <a:r>
              <a:rPr lang="ru-RU" sz="4000" i="1" dirty="0" smtClean="0">
                <a:solidFill>
                  <a:schemeClr val="bg1"/>
                </a:solidFill>
              </a:rPr>
              <a:t>Ответ</a:t>
            </a:r>
            <a:r>
              <a:rPr lang="ru-RU" sz="4000" i="1" dirty="0" smtClean="0">
                <a:solidFill>
                  <a:schemeClr val="bg1"/>
                </a:solidFill>
              </a:rPr>
              <a:t>:</a:t>
            </a:r>
            <a:r>
              <a:rPr lang="ru-RU" sz="4000" dirty="0" smtClean="0">
                <a:solidFill>
                  <a:schemeClr val="bg1"/>
                </a:solidFill>
              </a:rPr>
              <a:t> оплата прораба выше оплаты труда инженера на 25% 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3786182" y="0"/>
            <a:ext cx="5357818" cy="35004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428605"/>
            <a:ext cx="4543428" cy="2500330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ru-RU" b="1" i="1" dirty="0" smtClean="0">
                <a:solidFill>
                  <a:schemeClr val="bg1"/>
                </a:solidFill>
                <a:latin typeface="+mj-lt"/>
              </a:rPr>
              <a:t>Целью работы является: доказывает связь математики и экономики, включая в себя: термины, таблицы, исторические сведенья, примеры.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zay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8" cy="661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ПРИМЕР №2</a:t>
            </a:r>
            <a:endParaRPr lang="ru-RU" sz="5400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214282" y="1357298"/>
            <a:ext cx="2500330" cy="157163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оптовую компанию ООО «</a:t>
            </a:r>
            <a:r>
              <a:rPr lang="ru-RU" dirty="0" err="1" smtClean="0"/>
              <a:t>БаблГум</a:t>
            </a:r>
            <a:r>
              <a:rPr lang="ru-RU" dirty="0" smtClean="0"/>
              <a:t>» (Москва)</a:t>
            </a:r>
            <a:endParaRPr lang="ru-RU" dirty="0"/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2928926" y="1285860"/>
            <a:ext cx="2571768" cy="17145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региональную оптовую компанию ООО «</a:t>
            </a:r>
            <a:r>
              <a:rPr lang="ru-RU" dirty="0" err="1" smtClean="0"/>
              <a:t>Жувастик</a:t>
            </a:r>
            <a:r>
              <a:rPr lang="ru-RU" dirty="0" smtClean="0"/>
              <a:t>» (Екатеринбург)</a:t>
            </a:r>
            <a:endParaRPr lang="ru-RU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5715008" y="1071546"/>
            <a:ext cx="3143272" cy="192882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ларек «В.К. Тарханов» на оптовом рынке «Бодрость» (Екатеринбург)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214686"/>
            <a:ext cx="4921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 первом этапе — на 20%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143380"/>
            <a:ext cx="4966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на втором этапе — на 25%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5143512"/>
            <a:ext cx="5003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 третьем этапе — на 10%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Выразив 20%, 25%, 10% в долях от единицы, получим, 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коэффициенты 0,2, 0,25, 0,1.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Последнее </a:t>
            </a:r>
            <a:r>
              <a:rPr lang="ru-RU" sz="3200" dirty="0" smtClean="0">
                <a:solidFill>
                  <a:schemeClr val="bg1"/>
                </a:solidFill>
              </a:rPr>
              <a:t>повышение уже в условие дано в виде доли 1/3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Откуда </a:t>
            </a:r>
            <a:r>
              <a:rPr lang="ru-RU" sz="3200" dirty="0" smtClean="0">
                <a:solidFill>
                  <a:schemeClr val="bg1"/>
                </a:solidFill>
              </a:rPr>
              <a:t>имеем: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1,2•1,25•1,1</a:t>
            </a:r>
            <a:r>
              <a:rPr lang="ru-RU" sz="3200" dirty="0" smtClean="0">
                <a:solidFill>
                  <a:schemeClr val="bg1"/>
                </a:solidFill>
              </a:rPr>
              <a:t>•(1+1/3)=12/10•125/100•11/10•4/3=11/5=2,2. 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Зная </a:t>
            </a:r>
            <a:r>
              <a:rPr lang="ru-RU" sz="3200" dirty="0" smtClean="0">
                <a:solidFill>
                  <a:schemeClr val="bg1"/>
                </a:solidFill>
              </a:rPr>
              <a:t>коэффициент 2,2, легко получить искомую величину процентов: (2,2-1) •100%= 120%. 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i="1" dirty="0" smtClean="0">
                <a:solidFill>
                  <a:schemeClr val="bg1"/>
                </a:solidFill>
              </a:rPr>
              <a:t>Ответ</a:t>
            </a:r>
            <a:r>
              <a:rPr lang="ru-RU" sz="3200" i="1" dirty="0" smtClean="0">
                <a:solidFill>
                  <a:schemeClr val="bg1"/>
                </a:solidFill>
              </a:rPr>
              <a:t>:</a:t>
            </a:r>
            <a:r>
              <a:rPr lang="ru-RU" sz="3200" dirty="0" smtClean="0">
                <a:solidFill>
                  <a:schemeClr val="bg1"/>
                </a:solidFill>
              </a:rPr>
              <a:t> Маше Орловой придется заплатить на 120% больше отпускной цены производителя.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214282" y="1142984"/>
            <a:ext cx="3643370" cy="492922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/>
              <a:t>В каждой науке заключено столько собственно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науки, сколько в ней заключено математики.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err="1" smtClean="0"/>
              <a:t>Иммануил</a:t>
            </a:r>
            <a:r>
              <a:rPr lang="ru-RU" sz="3200" b="1" i="1" dirty="0" smtClean="0"/>
              <a:t> Кант</a:t>
            </a:r>
            <a:endParaRPr lang="ru-RU" sz="3200" dirty="0"/>
          </a:p>
        </p:txBody>
      </p:sp>
      <p:pic>
        <p:nvPicPr>
          <p:cNvPr id="4" name="Picture 4" descr="http://strongnews.ru/sites/default/files/imagecache/350w/photo/1315831608_ka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71480"/>
            <a:ext cx="5064771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mg0.liveinternet.ru/images/attach/c/2/65/824/65824485_32092014_19852972eedea08b49e192ce60024c6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-142900"/>
            <a:ext cx="3352830" cy="37741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" name="Загнутый угол 7"/>
          <p:cNvSpPr/>
          <p:nvPr/>
        </p:nvSpPr>
        <p:spPr>
          <a:xfrm rot="884806">
            <a:off x="5233938" y="3692497"/>
            <a:ext cx="3549953" cy="275913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Матема́тика</a:t>
            </a:r>
            <a:r>
              <a:rPr lang="ru-RU" dirty="0" smtClean="0"/>
              <a:t>  —наука о структурах, порядке и отношениях, которая исторически сложилась на основе операций подсчёта, измерения и описания форм реальных объектов.</a:t>
            </a:r>
            <a:endParaRPr lang="ru-RU" dirty="0"/>
          </a:p>
        </p:txBody>
      </p:sp>
      <p:sp>
        <p:nvSpPr>
          <p:cNvPr id="9" name="Загнутый угол 8"/>
          <p:cNvSpPr/>
          <p:nvPr/>
        </p:nvSpPr>
        <p:spPr>
          <a:xfrm rot="20531299">
            <a:off x="723003" y="449334"/>
            <a:ext cx="3396097" cy="292417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Эконо́мика</a:t>
            </a:r>
            <a:r>
              <a:rPr lang="ru-RU" dirty="0" smtClean="0"/>
              <a:t>  — хозяйственная деятельность общества, а также совокупность отношений, складывающихся в системе производства, распределения, обмена и потребления.</a:t>
            </a:r>
            <a:endParaRPr lang="ru-RU" dirty="0"/>
          </a:p>
        </p:txBody>
      </p:sp>
      <p:pic>
        <p:nvPicPr>
          <p:cNvPr id="15362" name="Picture 2" descr="http://krschool73.dnepredu.com/uploads/editor/2523/97898/sitepage_61/image/m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3857625" cy="29146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0"/>
            <a:ext cx="8688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Математическая экономика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339" name="Picture 3" descr="http://ek-kfznu.ucoz.com/novini/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214422"/>
            <a:ext cx="4923123" cy="429102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42844" y="1714488"/>
            <a:ext cx="5072098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Математическая экономика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(один из разделов математических методов в экономике, наравне с эконометрикой) — сфера научной и практической деятельности, целью которой является математически формализованное описание экономических объектов, процессов и явлений. Математические методы позволяют чётко, просто, строго и обобщённо формулировать ключевые положения теорий и получать выводы.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tsad-kitty.ru/uploads/posts/2010-06/1277193685_54976604_0649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286280" cy="4478203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357166"/>
            <a:ext cx="5357850" cy="600079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Наряду с простейшими геометрическими интерпретациями, для решения экономических задач используются аппарат дифференциального и интегрального исчисления, рекуррентные формулы и дифференциальные уравнения, матричный анализ, математическое программирование и др. вычислительные методы. Математика как основа теории принятия решений широко применяется для управления (планирования, прогнозирования, контроля) экономическими объектами и процессами. Например, прогнозы социально-экономического развития РФ, разрабатываемые МЭРТ, основаны на математическом анализе ретроспективных показателей (динамики инфляции, ВВП и т. д.) и строятся с применением таких разделов эконометрики и прикладной статистики, как корреляционный анализ, регрессионный анализ, метод главных компонент, факторный анализ и т. 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7154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Широко применяются такие методы, как</a:t>
            </a:r>
            <a:b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ru-RU" sz="3600" b="1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9458" name="Picture 2" descr="http://img1.liveinternet.ru/images/attach/c/3/77/864/77864329_6230acab5e9f.png"/>
          <p:cNvPicPr>
            <a:picLocks noChangeAspect="1" noChangeArrowheads="1"/>
          </p:cNvPicPr>
          <p:nvPr/>
        </p:nvPicPr>
        <p:blipFill>
          <a:blip r:embed="rId2" cstate="print"/>
          <a:srcRect l="7161" t="1190" r="3341" b="15476"/>
          <a:stretch>
            <a:fillRect/>
          </a:stretch>
        </p:blipFill>
        <p:spPr bwMode="auto">
          <a:xfrm>
            <a:off x="0" y="714356"/>
            <a:ext cx="3571868" cy="5000660"/>
          </a:xfrm>
          <a:prstGeom prst="rect">
            <a:avLst/>
          </a:prstGeom>
          <a:noFill/>
        </p:spPr>
      </p:pic>
      <p:sp>
        <p:nvSpPr>
          <p:cNvPr id="5" name="Выноска со стрелкой вверх 4"/>
          <p:cNvSpPr/>
          <p:nvPr/>
        </p:nvSpPr>
        <p:spPr>
          <a:xfrm>
            <a:off x="3286116" y="785794"/>
            <a:ext cx="2714644" cy="2071702"/>
          </a:xfrm>
          <a:prstGeom prst="upArrowCallout">
            <a:avLst>
              <a:gd name="adj1" fmla="val 8577"/>
              <a:gd name="adj2" fmla="val 13709"/>
              <a:gd name="adj3" fmla="val 17815"/>
              <a:gd name="adj4" fmla="val 75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математическое программирование на основе моделирования экономических объектов;</a:t>
            </a:r>
          </a:p>
          <a:p>
            <a:pPr algn="ctr"/>
            <a:endParaRPr lang="ru-RU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6143636" y="785794"/>
            <a:ext cx="2857520" cy="3429024"/>
          </a:xfrm>
          <a:prstGeom prst="upArrowCallout">
            <a:avLst>
              <a:gd name="adj1" fmla="val 8577"/>
              <a:gd name="adj2" fmla="val 13709"/>
              <a:gd name="adj3" fmla="val 17815"/>
              <a:gd name="adj4" fmla="val 75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равновесный анализ, где отдельные субъекты (например, домохозяйства) и крупные экономические системы (рынки, национальные хозяйства) рассматриваются как статические объекты;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3214678" y="3071810"/>
            <a:ext cx="2786082" cy="2643206"/>
          </a:xfrm>
          <a:prstGeom prst="upArrowCallout">
            <a:avLst>
              <a:gd name="adj1" fmla="val 8440"/>
              <a:gd name="adj2" fmla="val 15069"/>
              <a:gd name="adj3" fmla="val 16595"/>
              <a:gd name="adj4" fmla="val 76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сравнительная статика, т. е. компаративный анализ равновесных состояний (достигаемых с изменением одного или нескольких факторов);</a:t>
            </a: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6286512" y="4357694"/>
            <a:ext cx="2571768" cy="2357454"/>
          </a:xfrm>
          <a:prstGeom prst="upArrowCallout">
            <a:avLst>
              <a:gd name="adj1" fmla="val 10116"/>
              <a:gd name="adj2" fmla="val 13837"/>
              <a:gd name="adj3" fmla="val 19419"/>
              <a:gd name="adj4" fmla="val 724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/>
              <a:t>динамический анализ — исследование траекторий перехода между состояниями равновесия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-fotki.yandex.ru/get/4519/89635038.622/0_6fcc9_4f81a78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14712" y="1587659"/>
            <a:ext cx="5429288" cy="527034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6858016" cy="51435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Новым направлением</a:t>
            </a:r>
            <a:r>
              <a:rPr lang="ru-RU" dirty="0" smtClean="0">
                <a:solidFill>
                  <a:schemeClr val="bg1"/>
                </a:solidFill>
              </a:rPr>
              <a:t> в современной экономической науке является реализация так называемого экономического эксперимента.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chools.woboe.org/Schools/LMS/LMC/PublishingImages/Animated_book_worm_reading_book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5110" y="4583778"/>
            <a:ext cx="2328890" cy="22742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14290"/>
            <a:ext cx="3929058" cy="53578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Центральный экономико-математический институт Академии наук СССР, ныне Российской Академии наук (сокращенно ЦЭМИ РАН) создан в 1963 г. по инициативе академика В. С. Немчинова на базе организованной им в 1958 г. Лаборатории экономико-математических методов.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Nemchinov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2798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325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Немчинов Василий Сергеевич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867</Words>
  <Application>Microsoft Office PowerPoint</Application>
  <PresentationFormat>Экран (4:3)</PresentationFormat>
  <Paragraphs>73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Широко применяются такие методы, как </vt:lpstr>
      <vt:lpstr>Слайд 8</vt:lpstr>
      <vt:lpstr>Слайд 9</vt:lpstr>
      <vt:lpstr>История экономических учений</vt:lpstr>
      <vt:lpstr>Интеграция предметов математика и экономика экономика в математике…математика в экономике…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ПРИМЕР №2</vt:lpstr>
      <vt:lpstr>Слайд 21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36</cp:revision>
  <dcterms:created xsi:type="dcterms:W3CDTF">2013-01-13T14:22:26Z</dcterms:created>
  <dcterms:modified xsi:type="dcterms:W3CDTF">2013-02-13T17:41:50Z</dcterms:modified>
</cp:coreProperties>
</file>