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9"/>
  </p:notesMasterIdLst>
  <p:sldIdLst>
    <p:sldId id="256" r:id="rId2"/>
    <p:sldId id="257" r:id="rId3"/>
    <p:sldId id="285" r:id="rId4"/>
    <p:sldId id="284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7" r:id="rId16"/>
    <p:sldId id="271" r:id="rId17"/>
    <p:sldId id="273" r:id="rId18"/>
    <p:sldId id="288" r:id="rId19"/>
    <p:sldId id="289" r:id="rId20"/>
    <p:sldId id="290" r:id="rId21"/>
    <p:sldId id="274" r:id="rId22"/>
    <p:sldId id="276" r:id="rId23"/>
    <p:sldId id="278" r:id="rId24"/>
    <p:sldId id="280" r:id="rId25"/>
    <p:sldId id="281" r:id="rId26"/>
    <p:sldId id="282" r:id="rId27"/>
    <p:sldId id="29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2009-10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 кл.</c:v>
                </c:pt>
                <c:pt idx="1">
                  <c:v>6кл.</c:v>
                </c:pt>
                <c:pt idx="2">
                  <c:v>7кл</c:v>
                </c:pt>
                <c:pt idx="3">
                  <c:v>8кл.</c:v>
                </c:pt>
                <c:pt idx="4">
                  <c:v>9кл</c:v>
                </c:pt>
                <c:pt idx="5">
                  <c:v>10кл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44</c:v>
                </c:pt>
                <c:pt idx="1">
                  <c:v>47</c:v>
                </c:pt>
                <c:pt idx="2">
                  <c:v>67</c:v>
                </c:pt>
                <c:pt idx="3">
                  <c:v>64</c:v>
                </c:pt>
                <c:pt idx="4">
                  <c:v>45</c:v>
                </c:pt>
                <c:pt idx="5">
                  <c:v>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2010-11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 кл.</c:v>
                </c:pt>
                <c:pt idx="1">
                  <c:v>6кл.</c:v>
                </c:pt>
                <c:pt idx="2">
                  <c:v>7кл</c:v>
                </c:pt>
                <c:pt idx="3">
                  <c:v>8кл.</c:v>
                </c:pt>
                <c:pt idx="4">
                  <c:v>9кл</c:v>
                </c:pt>
                <c:pt idx="5">
                  <c:v>10кл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2">
                  <c:v>67</c:v>
                </c:pt>
                <c:pt idx="3">
                  <c:v>69</c:v>
                </c:pt>
                <c:pt idx="4">
                  <c:v>55</c:v>
                </c:pt>
                <c:pt idx="5">
                  <c:v>71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2011-12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 кл.</c:v>
                </c:pt>
                <c:pt idx="1">
                  <c:v>6кл.</c:v>
                </c:pt>
                <c:pt idx="2">
                  <c:v>7кл</c:v>
                </c:pt>
                <c:pt idx="3">
                  <c:v>8кл.</c:v>
                </c:pt>
                <c:pt idx="4">
                  <c:v>9кл</c:v>
                </c:pt>
                <c:pt idx="5">
                  <c:v>10кл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3">
                  <c:v>77</c:v>
                </c:pt>
                <c:pt idx="4">
                  <c:v>50</c:v>
                </c:pt>
              </c:numCache>
            </c:numRef>
          </c:val>
        </c:ser>
        <c:axId val="84749696"/>
        <c:axId val="84767872"/>
      </c:barChart>
      <c:catAx>
        <c:axId val="84749696"/>
        <c:scaling>
          <c:orientation val="minMax"/>
        </c:scaling>
        <c:axPos val="b"/>
        <c:tickLblPos val="nextTo"/>
        <c:crossAx val="84767872"/>
        <c:crosses val="autoZero"/>
        <c:auto val="1"/>
        <c:lblAlgn val="ctr"/>
        <c:lblOffset val="100"/>
      </c:catAx>
      <c:valAx>
        <c:axId val="84767872"/>
        <c:scaling>
          <c:orientation val="minMax"/>
        </c:scaling>
        <c:axPos val="l"/>
        <c:majorGridlines/>
        <c:numFmt formatCode="General" sourceLinked="1"/>
        <c:tickLblPos val="nextTo"/>
        <c:crossAx val="847496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47</c:v>
                </c:pt>
                <c:pt idx="3">
                  <c:v>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2009-10</c:v>
                </c:pt>
                <c:pt idx="1">
                  <c:v>2010-11</c:v>
                </c:pt>
                <c:pt idx="2">
                  <c:v>2011-12</c:v>
                </c:pt>
                <c:pt idx="3">
                  <c:v>2012-13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105527552"/>
        <c:axId val="105533440"/>
        <c:axId val="0"/>
      </c:bar3DChart>
      <c:catAx>
        <c:axId val="105527552"/>
        <c:scaling>
          <c:orientation val="minMax"/>
        </c:scaling>
        <c:axPos val="b"/>
        <c:tickLblPos val="nextTo"/>
        <c:crossAx val="105533440"/>
        <c:crosses val="autoZero"/>
        <c:auto val="1"/>
        <c:lblAlgn val="ctr"/>
        <c:lblOffset val="100"/>
      </c:catAx>
      <c:valAx>
        <c:axId val="105533440"/>
        <c:scaling>
          <c:orientation val="minMax"/>
        </c:scaling>
        <c:axPos val="l"/>
        <c:majorGridlines/>
        <c:numFmt formatCode="General" sourceLinked="1"/>
        <c:tickLblPos val="nextTo"/>
        <c:crossAx val="1055275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C07F34-F01C-46E0-8640-1F0DAA789833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24FE3-EF63-4480-9B22-F1F345A7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1175D0-DB83-4F65-AF01-4CDF7492BDBB}" type="datetimeFigureOut">
              <a:rPr lang="ru-RU" smtClean="0"/>
              <a:pPr/>
              <a:t>18.03.2013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420980-6539-4358-B220-354AA8B87E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7851648" cy="11430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Гамаюнова Любовь Васильевна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19400"/>
            <a:ext cx="8479552" cy="3181368"/>
          </a:xfrm>
        </p:spPr>
        <p:txBody>
          <a:bodyPr>
            <a:normAutofit/>
          </a:bodyPr>
          <a:lstStyle/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1026" name="Picture 2" descr="C:\Users\Boss\Documents\ФОТО Л.В 13\ЛВ 2.jpg"/>
          <p:cNvPicPr>
            <a:picLocks noChangeAspect="1" noChangeArrowheads="1"/>
          </p:cNvPicPr>
          <p:nvPr/>
        </p:nvPicPr>
        <p:blipFill>
          <a:blip r:embed="rId2" cstate="print"/>
          <a:srcRect l="13314" b="13021"/>
          <a:stretch>
            <a:fillRect/>
          </a:stretch>
        </p:blipFill>
        <p:spPr bwMode="auto">
          <a:xfrm>
            <a:off x="6500810" y="2571744"/>
            <a:ext cx="1727128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Boss\Documents\ФОТО Л.В 13\ЛВ 2.jpg"/>
          <p:cNvPicPr>
            <a:picLocks noChangeAspect="1" noChangeArrowheads="1"/>
          </p:cNvPicPr>
          <p:nvPr/>
        </p:nvPicPr>
        <p:blipFill>
          <a:blip r:embed="rId2" cstate="print"/>
          <a:srcRect l="19049" t="6213" r="4485" b="22340"/>
          <a:stretch>
            <a:fillRect/>
          </a:stretch>
        </p:blipFill>
        <p:spPr bwMode="auto">
          <a:xfrm>
            <a:off x="5286380" y="2143116"/>
            <a:ext cx="3214710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828836"/>
            <a:ext cx="57150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Учитель </a:t>
            </a:r>
            <a:r>
              <a:rPr lang="ru-RU" sz="3200" dirty="0" smtClean="0"/>
              <a:t>немецкого </a:t>
            </a:r>
            <a:r>
              <a:rPr lang="ru-RU" sz="3200" dirty="0" smtClean="0"/>
              <a:t>языка</a:t>
            </a:r>
          </a:p>
          <a:p>
            <a:r>
              <a:rPr lang="ru-RU" sz="3200" dirty="0" smtClean="0"/>
              <a:t>МБОУ </a:t>
            </a:r>
            <a:r>
              <a:rPr lang="ru-RU" sz="3200" dirty="0" smtClean="0"/>
              <a:t>СОШ № 8 </a:t>
            </a:r>
            <a:r>
              <a:rPr lang="ru-RU" sz="3200" dirty="0" smtClean="0"/>
              <a:t>п.Крутобережный</a:t>
            </a:r>
            <a:endParaRPr lang="ru-RU" sz="3200" dirty="0" smtClean="0"/>
          </a:p>
          <a:p>
            <a:r>
              <a:rPr lang="ru-RU" sz="3200" dirty="0" smtClean="0"/>
              <a:t>Высшая </a:t>
            </a:r>
            <a:r>
              <a:rPr lang="ru-RU" sz="3200" dirty="0" smtClean="0"/>
              <a:t>категория </a:t>
            </a:r>
          </a:p>
          <a:p>
            <a:r>
              <a:rPr lang="ru-RU" sz="3200" dirty="0" smtClean="0"/>
              <a:t>Стаж работы 40 лет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      </a:t>
            </a:r>
            <a:r>
              <a:rPr lang="ru-RU" sz="3600" b="1" dirty="0" smtClean="0"/>
              <a:t>«Друзья немецкого языка».</a:t>
            </a:r>
            <a:br>
              <a:rPr lang="ru-RU" sz="3600" b="1" dirty="0" smtClean="0"/>
            </a:br>
            <a:r>
              <a:rPr lang="ru-RU" sz="3600" b="1" dirty="0" smtClean="0"/>
              <a:t>    </a:t>
            </a:r>
            <a:r>
              <a:rPr lang="ru-RU" sz="3600" b="1" dirty="0" smtClean="0"/>
              <a:t> Кружковая </a:t>
            </a:r>
            <a:r>
              <a:rPr lang="ru-RU" sz="3600" b="1" dirty="0" smtClean="0"/>
              <a:t>деятельность.</a:t>
            </a:r>
            <a:endParaRPr lang="ru-RU" sz="36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186767" cy="4140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131"/>
                <a:gridCol w="1660409"/>
                <a:gridCol w="1660409"/>
                <a:gridCol w="1660409"/>
                <a:gridCol w="1660409"/>
              </a:tblGrid>
              <a:tr h="103505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400" dirty="0" smtClean="0"/>
                        <a:t>        Годы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  <a:p>
                      <a:r>
                        <a:rPr lang="ru-RU" sz="1400" dirty="0" smtClean="0"/>
                        <a:t> Исследователи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Филателисты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1400" dirty="0" smtClean="0"/>
                        <a:t>«</a:t>
                      </a:r>
                      <a:r>
                        <a:rPr lang="ru-RU" sz="1400" dirty="0" err="1" smtClean="0"/>
                        <a:t>Медиакиндер</a:t>
                      </a:r>
                      <a:r>
                        <a:rPr lang="ru-RU" sz="1400" dirty="0" smtClean="0"/>
                        <a:t>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Ди-джеи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03505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2009-2010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5 чел.</a:t>
                      </a:r>
                    </a:p>
                    <a:p>
                      <a:r>
                        <a:rPr lang="ru-RU" dirty="0" smtClean="0"/>
                        <a:t>   10-11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000" dirty="0" smtClean="0"/>
                        <a:t>4чел.</a:t>
                      </a:r>
                    </a:p>
                    <a:p>
                      <a:r>
                        <a:rPr lang="ru-RU" dirty="0" smtClean="0"/>
                        <a:t>    7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14 чел.</a:t>
                      </a:r>
                    </a:p>
                    <a:p>
                      <a:r>
                        <a:rPr lang="ru-RU" dirty="0" smtClean="0"/>
                        <a:t>    7-11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2 чел.</a:t>
                      </a:r>
                    </a:p>
                    <a:p>
                      <a:r>
                        <a:rPr lang="ru-RU" dirty="0" smtClean="0"/>
                        <a:t>  7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1035054">
                <a:tc>
                  <a:txBody>
                    <a:bodyPr/>
                    <a:lstStyle/>
                    <a:p>
                      <a:r>
                        <a:rPr lang="ru-RU" dirty="0" smtClean="0"/>
                        <a:t> 2010-2011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4 чел.</a:t>
                      </a:r>
                    </a:p>
                    <a:p>
                      <a:r>
                        <a:rPr lang="ru-RU" dirty="0" smtClean="0"/>
                        <a:t>   9-10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sz="2000" dirty="0" smtClean="0"/>
                        <a:t>3чел.</a:t>
                      </a:r>
                    </a:p>
                    <a:p>
                      <a:r>
                        <a:rPr lang="ru-RU" dirty="0" smtClean="0"/>
                        <a:t>    8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000" dirty="0" smtClean="0"/>
                        <a:t>10 чел.</a:t>
                      </a:r>
                    </a:p>
                    <a:p>
                      <a:r>
                        <a:rPr lang="ru-RU" dirty="0" smtClean="0"/>
                        <a:t>    5-11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3 чел.</a:t>
                      </a:r>
                    </a:p>
                    <a:p>
                      <a:r>
                        <a:rPr lang="ru-RU" dirty="0" smtClean="0"/>
                        <a:t>  8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3505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2011-2012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4чел.</a:t>
                      </a:r>
                    </a:p>
                    <a:p>
                      <a:r>
                        <a:rPr lang="ru-RU" dirty="0" smtClean="0"/>
                        <a:t>  10-11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4 чел.</a:t>
                      </a:r>
                    </a:p>
                    <a:p>
                      <a:r>
                        <a:rPr lang="ru-RU" dirty="0" smtClean="0"/>
                        <a:t>   9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000" dirty="0" smtClean="0"/>
                        <a:t>12 чел.</a:t>
                      </a:r>
                    </a:p>
                    <a:p>
                      <a:r>
                        <a:rPr lang="ru-RU" dirty="0" smtClean="0"/>
                        <a:t>   6-11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3 чел</a:t>
                      </a:r>
                    </a:p>
                    <a:p>
                      <a:r>
                        <a:rPr lang="ru-RU" dirty="0" smtClean="0"/>
                        <a:t>  9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Boss\Documents\фото Г.Л.В\ф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00299" y="928670"/>
            <a:ext cx="4500594" cy="56436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Boss\Documents\фото Г.Л.В\ф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43174" y="642918"/>
            <a:ext cx="4286280" cy="59293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  Цель обучения немецкому языку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571744"/>
            <a:ext cx="257176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Коммуникативные </a:t>
            </a:r>
          </a:p>
          <a:p>
            <a:r>
              <a:rPr lang="ru-RU" dirty="0" smtClean="0"/>
              <a:t>               умения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2571744"/>
            <a:ext cx="257176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 Воспитание     </a:t>
            </a:r>
          </a:p>
          <a:p>
            <a:r>
              <a:rPr lang="ru-RU" dirty="0" smtClean="0"/>
              <a:t>         школьников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214818"/>
            <a:ext cx="257176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Образование </a:t>
            </a:r>
          </a:p>
          <a:p>
            <a:r>
              <a:rPr lang="ru-RU" dirty="0" smtClean="0"/>
              <a:t>         школьников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4286256"/>
            <a:ext cx="257176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Развитие учащихся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     Мои главные акценты по созданию системы коммуникативного обучения.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85786" y="4357694"/>
            <a:ext cx="3240000" cy="151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           Чтение</a:t>
            </a:r>
          </a:p>
          <a:p>
            <a:r>
              <a:rPr lang="ru-RU" sz="1400" dirty="0" smtClean="0"/>
              <a:t>     поисковое      ознакомительное</a:t>
            </a:r>
          </a:p>
          <a:p>
            <a:r>
              <a:rPr lang="ru-RU" sz="1400" dirty="0" smtClean="0"/>
              <a:t>                      изучающее</a:t>
            </a:r>
            <a:endParaRPr lang="ru-RU" sz="14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785786" y="2357430"/>
            <a:ext cx="3240000" cy="151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      </a:t>
            </a:r>
            <a:r>
              <a:rPr lang="ru-RU" sz="2000" dirty="0" err="1" smtClean="0"/>
              <a:t>Аудирование</a:t>
            </a:r>
            <a:endParaRPr lang="ru-RU" sz="2000" dirty="0" smtClean="0"/>
          </a:p>
          <a:p>
            <a:r>
              <a:rPr lang="ru-RU" sz="1400" dirty="0" smtClean="0"/>
              <a:t>на связном                на уровне </a:t>
            </a:r>
          </a:p>
          <a:p>
            <a:r>
              <a:rPr lang="ru-RU" sz="1400" dirty="0" smtClean="0"/>
              <a:t>тексте                             диалога</a:t>
            </a:r>
            <a:endParaRPr lang="ru-RU" sz="1400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572000" y="2357430"/>
            <a:ext cx="3240000" cy="151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/>
              <a:t>             Говорение</a:t>
            </a:r>
          </a:p>
          <a:p>
            <a:r>
              <a:rPr lang="ru-RU" sz="1600" dirty="0" smtClean="0"/>
              <a:t>     на уровне          на уровне</a:t>
            </a:r>
          </a:p>
          <a:p>
            <a:r>
              <a:rPr lang="ru-RU" sz="1600" dirty="0" smtClean="0"/>
              <a:t>    монолога           диалога</a:t>
            </a:r>
            <a:endParaRPr lang="ru-RU" sz="1600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857752" y="4357694"/>
            <a:ext cx="3240000" cy="1512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ru-RU" dirty="0" smtClean="0"/>
              <a:t>             </a:t>
            </a:r>
          </a:p>
          <a:p>
            <a:r>
              <a:rPr lang="ru-RU" dirty="0" smtClean="0"/>
              <a:t>               </a:t>
            </a:r>
            <a:r>
              <a:rPr lang="ru-RU" sz="2000" dirty="0" smtClean="0"/>
              <a:t>Письмо</a:t>
            </a:r>
          </a:p>
          <a:p>
            <a:r>
              <a:rPr lang="ru-RU" sz="1600" dirty="0" smtClean="0"/>
              <a:t>       личное </a:t>
            </a:r>
            <a:r>
              <a:rPr lang="ru-RU" sz="2000" dirty="0" smtClean="0"/>
              <a:t>         </a:t>
            </a:r>
            <a:r>
              <a:rPr lang="ru-RU" sz="1600" dirty="0" smtClean="0"/>
              <a:t>эссе </a:t>
            </a:r>
          </a:p>
          <a:p>
            <a:r>
              <a:rPr lang="ru-RU" sz="1600" dirty="0" smtClean="0"/>
              <a:t>                             </a:t>
            </a:r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72198" y="32146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Boss\Pictures\картинки\0HT485CAFZXJ5LCAR1R0WKCAQ30HW1CAXJZ9XFCA1JAGLMCABNT1UDCA08THWVCAALAJWYCA509BXJCAY9ZUG7CAPML34OCAKZOSL1CA83AVMHCASLMQ2HCAWY8DSGCA78ZEEFCA35DLCWCAFO0R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889919"/>
            <a:ext cx="3816000" cy="3816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0" y="1071546"/>
            <a:ext cx="4324352" cy="44348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Программа по   немецкому языку 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«Учение с увлечением»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(авторская)</a:t>
            </a:r>
          </a:p>
          <a:p>
            <a:pPr>
              <a:buNone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Учитель Л.В.Гамаюнова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      </a:t>
            </a:r>
            <a:r>
              <a:rPr lang="ru-RU" sz="3600" b="1" dirty="0" smtClean="0"/>
              <a:t>Современные образовательные технологии </a:t>
            </a:r>
            <a:br>
              <a:rPr lang="ru-RU" sz="3600" b="1" dirty="0" smtClean="0"/>
            </a:br>
            <a:r>
              <a:rPr lang="ru-RU" sz="3600" b="1" dirty="0" smtClean="0"/>
              <a:t>       </a:t>
            </a:r>
            <a:r>
              <a:rPr lang="ru-RU" sz="3600" b="1" dirty="0" smtClean="0"/>
              <a:t>на уроках немецкого языка.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85992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Технология развивающего обучения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357562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Ролевые игры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500570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Проектная деятельнос</a:t>
            </a:r>
            <a:r>
              <a:rPr lang="ru-RU" i="1" dirty="0" smtClean="0"/>
              <a:t>т</a:t>
            </a:r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214554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Личностно –ориентированная технология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3286124"/>
            <a:ext cx="2214578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Коммуникативно-диалоговая технология.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4572008"/>
            <a:ext cx="2231438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Разноуровневое обучение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285992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Проблемно-дискуссионная технология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15074" y="3357562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/>
              <a:t>Дифференциация и индивидуализация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4572008"/>
            <a:ext cx="2160000" cy="9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Здоровье –сберегающая технология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Учительская  </a:t>
            </a:r>
            <a:r>
              <a:rPr lang="ru-RU" b="1" dirty="0" smtClean="0"/>
              <a:t>газета</a:t>
            </a:r>
            <a:endParaRPr lang="ru-RU" b="1" dirty="0"/>
          </a:p>
        </p:txBody>
      </p:sp>
      <p:pic>
        <p:nvPicPr>
          <p:cNvPr id="8194" name="Picture 2" descr="J:\фото для конкурса\20130125_0849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Boss\Documents\фото Г.Л.В\ф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98903"/>
            <a:ext cx="4929221" cy="63739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Boss\Documents\фото Г.Л.В\ф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5" y="491281"/>
            <a:ext cx="4647388" cy="60095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400" b="1" dirty="0" smtClean="0"/>
              <a:t>Моя педагогическая философия.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928934"/>
            <a:ext cx="2628912" cy="9144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Я - концепция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1928802"/>
            <a:ext cx="2628912" cy="9144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рофессиональная компетентность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3143248"/>
            <a:ext cx="2628912" cy="9144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Информационная компетентность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4929198"/>
            <a:ext cx="2628912" cy="9144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Правовая компетентность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929198"/>
            <a:ext cx="2628912" cy="91440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Коммуникативная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компетентность</a:t>
            </a:r>
            <a:endParaRPr lang="ru-RU" sz="2000" dirty="0">
              <a:solidFill>
                <a:srgbClr val="00206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3178959" y="3964785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071802" y="2428868"/>
            <a:ext cx="107157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1358084" y="435690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143240" y="342900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Boss\Documents\фото 13год\Фото03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80196"/>
            <a:ext cx="4515480" cy="60206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Диссеминация педагогического опыта. РМО</a:t>
            </a:r>
            <a:endParaRPr lang="ru-RU" sz="3600" b="1" dirty="0"/>
          </a:p>
        </p:txBody>
      </p:sp>
      <p:pic>
        <p:nvPicPr>
          <p:cNvPr id="1026" name="Picture 2" descr="E:\фото\Изображение 0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2976" y="1500174"/>
            <a:ext cx="7143800" cy="4895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Boss\Documents\фото Г.Л.В\ф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857232"/>
            <a:ext cx="4143404" cy="55721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Boss\Documents\фото Г.Л.В\ф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3562" y="500042"/>
            <a:ext cx="4741578" cy="6131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Boss\Documents\фото Г.Л.В\ф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35569" y="500041"/>
            <a:ext cx="4708133" cy="60881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Boss\Documents\фото Г.Л.В\ф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571480"/>
            <a:ext cx="8572560" cy="6085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О</a:t>
            </a:r>
            <a:r>
              <a:rPr lang="ru-RU" b="1" dirty="0" smtClean="0"/>
              <a:t>ценка моего труда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8229600" cy="4857784"/>
          </a:xfrm>
        </p:spPr>
        <p:txBody>
          <a:bodyPr>
            <a:noAutofit/>
          </a:bodyPr>
          <a:lstStyle/>
          <a:p>
            <a:pPr lvl="2"/>
            <a:r>
              <a:rPr lang="ru-RU" sz="2400" dirty="0"/>
              <a:t>Почетная грамота РОО (1980г.)</a:t>
            </a:r>
          </a:p>
          <a:p>
            <a:pPr lvl="2"/>
            <a:r>
              <a:rPr lang="ru-RU" sz="2400" dirty="0"/>
              <a:t>Почетная грамота Ростовского областного отдела образования (1983г).</a:t>
            </a:r>
          </a:p>
          <a:p>
            <a:pPr lvl="2"/>
            <a:r>
              <a:rPr lang="ru-RU" sz="2400" dirty="0"/>
              <a:t>Почетная грамота Министерства образования Ростовской области (2000г.)</a:t>
            </a:r>
          </a:p>
          <a:p>
            <a:pPr lvl="2"/>
            <a:r>
              <a:rPr lang="ru-RU" sz="2400" dirty="0"/>
              <a:t>Почетная грамота Министерства образования и науки Российской Федерации (2005г)</a:t>
            </a:r>
          </a:p>
          <a:p>
            <a:pPr lvl="2"/>
            <a:r>
              <a:rPr lang="ru-RU" sz="2400" dirty="0"/>
              <a:t>Почетная грамота Отдела образования Администрации </a:t>
            </a:r>
            <a:r>
              <a:rPr lang="ru-RU" sz="2400" dirty="0" err="1"/>
              <a:t>Мартыновского</a:t>
            </a:r>
            <a:r>
              <a:rPr lang="ru-RU" sz="2400" dirty="0"/>
              <a:t> района (2008г.)</a:t>
            </a:r>
          </a:p>
          <a:p>
            <a:pPr lvl="2"/>
            <a:r>
              <a:rPr lang="ru-RU" sz="2400" dirty="0"/>
              <a:t>Грант и  Почетная грамота Министерства образования и науки Российской Федерации в приоритетном национальном проекте «Образование» (2009г).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Boss\Pictures\картинки\школа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4744" y="2357430"/>
            <a:ext cx="4857784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dirty="0" smtClean="0"/>
              <a:t>  </a:t>
            </a:r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Спасибо, коллеги!</a:t>
            </a:r>
            <a:endParaRPr lang="ru-RU" sz="7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Позитивная динамика уровня обученности по немецкому языку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667760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00084"/>
                <a:gridCol w="771516"/>
                <a:gridCol w="685800"/>
                <a:gridCol w="685800"/>
                <a:gridCol w="6858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класскласс</a:t>
                      </a:r>
                      <a:endParaRPr lang="ru-RU" dirty="0"/>
                    </a:p>
                  </a:txBody>
                  <a:tcPr vert="wordArtVert"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     2009-2010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        2010-2011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      2011-2012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класс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Кол-во</a:t>
                      </a:r>
                    </a:p>
                    <a:p>
                      <a:r>
                        <a:rPr lang="ru-RU" sz="1000" dirty="0" smtClean="0"/>
                        <a:t>уч-ся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успевае</a:t>
                      </a:r>
                      <a:r>
                        <a:rPr lang="ru-RU" sz="1000" dirty="0" smtClean="0"/>
                        <a:t>-</a:t>
                      </a:r>
                    </a:p>
                    <a:p>
                      <a:r>
                        <a:rPr lang="ru-RU" sz="1000" dirty="0" smtClean="0"/>
                        <a:t>мости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качест</a:t>
                      </a:r>
                      <a:endParaRPr lang="ru-RU" sz="1000" dirty="0" smtClean="0"/>
                    </a:p>
                    <a:p>
                      <a:r>
                        <a:rPr lang="ru-RU" sz="1000" dirty="0" err="1" smtClean="0"/>
                        <a:t>ва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/>
                        <a:t>класс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Кол-во</a:t>
                      </a:r>
                    </a:p>
                    <a:p>
                      <a:r>
                        <a:rPr lang="ru-RU" sz="1000" dirty="0" smtClean="0"/>
                        <a:t>уч-ся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успевае</a:t>
                      </a:r>
                      <a:r>
                        <a:rPr lang="ru-RU" sz="1000" dirty="0" smtClean="0"/>
                        <a:t>-</a:t>
                      </a:r>
                    </a:p>
                    <a:p>
                      <a:r>
                        <a:rPr lang="ru-RU" sz="1000" dirty="0" smtClean="0"/>
                        <a:t>мости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качест</a:t>
                      </a:r>
                      <a:endParaRPr lang="ru-RU" sz="1000" dirty="0" smtClean="0"/>
                    </a:p>
                    <a:p>
                      <a:r>
                        <a:rPr lang="ru-RU" sz="1000" dirty="0" err="1" smtClean="0"/>
                        <a:t>ва</a:t>
                      </a:r>
                      <a:endParaRPr lang="ru-RU" sz="1000" dirty="0" smtClean="0"/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/>
                        <a:t>класс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Кол-во</a:t>
                      </a:r>
                    </a:p>
                    <a:p>
                      <a:r>
                        <a:rPr lang="ru-RU" sz="1000" dirty="0" smtClean="0"/>
                        <a:t>уч-ся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успевае</a:t>
                      </a:r>
                      <a:r>
                        <a:rPr lang="ru-RU" sz="1000" dirty="0" smtClean="0"/>
                        <a:t>-</a:t>
                      </a:r>
                    </a:p>
                    <a:p>
                      <a:r>
                        <a:rPr lang="ru-RU" sz="1000" dirty="0" smtClean="0"/>
                        <a:t>мости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%</a:t>
                      </a:r>
                    </a:p>
                    <a:p>
                      <a:r>
                        <a:rPr lang="ru-RU" sz="1000" dirty="0" err="1" smtClean="0"/>
                        <a:t>качест</a:t>
                      </a:r>
                      <a:endParaRPr lang="ru-RU" sz="1000" dirty="0" smtClean="0"/>
                    </a:p>
                    <a:p>
                      <a:r>
                        <a:rPr lang="ru-RU" sz="1000" dirty="0" err="1" smtClean="0"/>
                        <a:t>ва</a:t>
                      </a:r>
                      <a:endParaRPr lang="ru-RU" sz="1000" dirty="0" smtClean="0"/>
                    </a:p>
                    <a:p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5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44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6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47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7</a:t>
                      </a:r>
                      <a:endParaRPr lang="ru-RU" b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13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67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8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13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45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9</a:t>
                      </a:r>
                      <a:endParaRPr lang="ru-RU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45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9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13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69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10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72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</a:t>
                      </a:r>
                      <a:endParaRPr lang="ru-RU" dirty="0"/>
                    </a:p>
                  </a:txBody>
                  <a:tcP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9</a:t>
                      </a:r>
                      <a:endParaRPr lang="ru-RU" dirty="0"/>
                    </a:p>
                  </a:txBody>
                  <a:tcP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>
                    <a:solidFill>
                      <a:srgbClr val="00B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77</a:t>
                      </a:r>
                      <a:endParaRPr lang="ru-RU" dirty="0"/>
                    </a:p>
                  </a:txBody>
                  <a:tcPr>
                    <a:solidFill>
                      <a:srgbClr val="00B050">
                        <a:alpha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0" dirty="0" smtClean="0"/>
                        <a:t>  11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71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        Позитивная динамика качества   </a:t>
            </a:r>
            <a:br>
              <a:rPr lang="ru-RU" sz="3200" dirty="0" smtClean="0"/>
            </a:br>
            <a:r>
              <a:rPr lang="ru-RU" sz="3200" dirty="0" smtClean="0"/>
              <a:t>      обученности по немецкому языку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 </a:t>
            </a:r>
            <a:r>
              <a:rPr lang="ru-RU" sz="3600" b="1" dirty="0" smtClean="0"/>
              <a:t>Успехи моих учеников – мои успехи.</a:t>
            </a:r>
            <a:endParaRPr lang="ru-RU" sz="3600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599" cy="52374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829180"/>
                <a:gridCol w="1143007"/>
                <a:gridCol w="1071570"/>
                <a:gridCol w="11858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Познавательная деятельность обучающихся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2009 -2010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2010 -2011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2011 -2012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ЕГЭ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  (14)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ГИА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1 (10)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Переводные</a:t>
                      </a:r>
                      <a:r>
                        <a:rPr lang="ru-RU" sz="1400" baseline="0" dirty="0" smtClean="0"/>
                        <a:t> экзамены.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 (20)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Олимпиады:</a:t>
                      </a:r>
                    </a:p>
                    <a:p>
                      <a:r>
                        <a:rPr lang="ru-RU" sz="1400" dirty="0" smtClean="0"/>
                        <a:t>Школьные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Муниципальные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Региональные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Всероссийские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err="1" smtClean="0"/>
                        <a:t>Олимпус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Конкурсы по</a:t>
                      </a:r>
                      <a:r>
                        <a:rPr lang="ru-RU" sz="1400" baseline="0" dirty="0" smtClean="0"/>
                        <a:t> предмету:</a:t>
                      </a:r>
                    </a:p>
                    <a:p>
                      <a:r>
                        <a:rPr lang="ru-RU" sz="1400" baseline="0" dirty="0" smtClean="0"/>
                        <a:t>Всероссийские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14 </a:t>
                      </a:r>
                      <a:r>
                        <a:rPr lang="ru-RU" sz="1400" dirty="0" err="1" smtClean="0"/>
                        <a:t>Альбус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/>
                        <a:t>20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err="1" smtClean="0"/>
                        <a:t>Мультитест</a:t>
                      </a:r>
                      <a:endParaRPr lang="ru-RU" sz="900" dirty="0" smtClean="0"/>
                    </a:p>
                    <a:p>
                      <a:r>
                        <a:rPr lang="ru-RU" sz="900" dirty="0" smtClean="0"/>
                        <a:t>8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Мой урок иностранного</a:t>
                      </a:r>
                      <a:r>
                        <a:rPr lang="ru-RU" sz="900" baseline="0" dirty="0" smtClean="0"/>
                        <a:t> языка.</a:t>
                      </a:r>
                      <a:endParaRPr lang="ru-RU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Международные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Сайт « Про Школу». Источник</a:t>
                      </a:r>
                      <a:r>
                        <a:rPr lang="ru-RU" sz="1400" baseline="0" dirty="0" smtClean="0"/>
                        <a:t> знаний.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сеть работников образования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Проектная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oss\Documents\фото Г.Л.В\ф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273"/>
          <a:stretch>
            <a:fillRect/>
          </a:stretch>
        </p:blipFill>
        <p:spPr bwMode="auto">
          <a:xfrm>
            <a:off x="285720" y="857232"/>
            <a:ext cx="8429684" cy="5572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Boss\Documents\фото Г.Л.В\ф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43174" y="785794"/>
            <a:ext cx="4429709" cy="5857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Boss\Documents\фото Г.Л.В\ф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785794"/>
            <a:ext cx="5143536" cy="5786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               Динамика включения обучающихся </a:t>
            </a:r>
            <a:br>
              <a:rPr lang="ru-RU" sz="3200" b="1" dirty="0" smtClean="0"/>
            </a:br>
            <a:r>
              <a:rPr lang="ru-RU" sz="3200" b="1" dirty="0" smtClean="0"/>
              <a:t>     во внеурочную деятельность по немецкому языку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14414" y="20002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613</Words>
  <Application>Microsoft Office PowerPoint</Application>
  <PresentationFormat>Экран (4:3)</PresentationFormat>
  <Paragraphs>246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Гамаюнова Любовь Васильевна</vt:lpstr>
      <vt:lpstr>Моя педагогическая философия.</vt:lpstr>
      <vt:lpstr>Позитивная динамика уровня обученности по немецкому языку</vt:lpstr>
      <vt:lpstr>        Позитивная динамика качества          обученности по немецкому языку</vt:lpstr>
      <vt:lpstr>  Успехи моих учеников – мои успехи.</vt:lpstr>
      <vt:lpstr>Слайд 6</vt:lpstr>
      <vt:lpstr>Слайд 7</vt:lpstr>
      <vt:lpstr>Слайд 8</vt:lpstr>
      <vt:lpstr>               Динамика включения обучающихся       во внеурочную деятельность по немецкому языку</vt:lpstr>
      <vt:lpstr>      «Друзья немецкого языка».      Кружковая деятельность.</vt:lpstr>
      <vt:lpstr>Слайд 11</vt:lpstr>
      <vt:lpstr>Слайд 12</vt:lpstr>
      <vt:lpstr>  Цель обучения немецкому языку</vt:lpstr>
      <vt:lpstr>     Мои главные акценты по созданию системы коммуникативного обучения.</vt:lpstr>
      <vt:lpstr>Слайд 15</vt:lpstr>
      <vt:lpstr>      Современные образовательные технологии         на уроках немецкого языка.</vt:lpstr>
      <vt:lpstr>Учительская  газета</vt:lpstr>
      <vt:lpstr>Слайд 18</vt:lpstr>
      <vt:lpstr>Слайд 19</vt:lpstr>
      <vt:lpstr>Слайд 20</vt:lpstr>
      <vt:lpstr>Диссеминация педагогического опыта. РМО</vt:lpstr>
      <vt:lpstr>Слайд 22</vt:lpstr>
      <vt:lpstr>Слайд 23</vt:lpstr>
      <vt:lpstr>Слайд 24</vt:lpstr>
      <vt:lpstr>Слайд 25</vt:lpstr>
      <vt:lpstr>Оценка моего труда </vt:lpstr>
      <vt:lpstr>  Спасибо, коллеги!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Гамаюнова Любовь Васильевна.</dc:title>
  <dc:creator>Boss</dc:creator>
  <cp:lastModifiedBy>schoolPC</cp:lastModifiedBy>
  <cp:revision>42</cp:revision>
  <dcterms:created xsi:type="dcterms:W3CDTF">2013-03-02T13:44:28Z</dcterms:created>
  <dcterms:modified xsi:type="dcterms:W3CDTF">2013-03-18T10:33:09Z</dcterms:modified>
</cp:coreProperties>
</file>