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79" r:id="rId5"/>
    <p:sldId id="281" r:id="rId6"/>
    <p:sldId id="260" r:id="rId7"/>
    <p:sldId id="261" r:id="rId8"/>
    <p:sldId id="262" r:id="rId9"/>
    <p:sldId id="270" r:id="rId10"/>
    <p:sldId id="269" r:id="rId11"/>
    <p:sldId id="266" r:id="rId12"/>
    <p:sldId id="267" r:id="rId13"/>
    <p:sldId id="278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4" autoAdjust="0"/>
    <p:restoredTop sz="94660"/>
  </p:normalViewPr>
  <p:slideViewPr>
    <p:cSldViewPr>
      <p:cViewPr>
        <p:scale>
          <a:sx n="60" d="100"/>
          <a:sy n="60" d="100"/>
        </p:scale>
        <p:origin x="-143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&#1101;&#1083;&#1077;&#1082;&#1090;&#1088;&#1086;&#1085;&#1085;&#1099;&#1077;%20&#1092;&#1080;&#1079;&#1084;&#1080;&#1085;&#1091;&#1090;&#1082;&#1080;%20&#1076;&#1083;&#1086;&#1103;%20&#1075;&#1083;&#1072;&#1079;.ppt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&#1092;&#1080;&#1079;&#1084;&#1080;&#1085;&#1091;&#1090;&#1082;&#1080;%20&#1087;&#1086;&#1087;&#1088;&#1099;&#1075;&#1091;&#1085;&#1095;&#1080;&#1082;.ppt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gif"/><Relationship Id="rId4" Type="http://schemas.openxmlformats.org/officeDocument/2006/relationships/hyperlink" Target="&#1060;&#1080;&#1079;&#1084;&#1080;&#1085;&#1091;&#1090;&#1082;&#1072;1%20&#1048;&#1075;&#1088;&#1072;/&#1050;&#1086;&#1088;&#1088;&#1077;&#1082;&#1094;&#1080;&#1103;%20&#1079;&#1088;&#1077;&#1085;&#1080;&#1103;.ppt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572560" cy="214314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технологий на уроках географии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3286124"/>
            <a:ext cx="4000528" cy="2000264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Мамчур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Е.А.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учитель географии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МБОУ-СОШ №8 п. Крутобережный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для фестиваля\картинки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000372"/>
            <a:ext cx="4286250" cy="28289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физкультминуток 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00174"/>
            <a:ext cx="4000496" cy="5357826"/>
          </a:xfrm>
        </p:spPr>
        <p:txBody>
          <a:bodyPr>
            <a:normAutofit fontScale="77500" lnSpcReduction="20000"/>
          </a:bodyPr>
          <a:lstStyle/>
          <a:p>
            <a:pPr marL="341313" indent="-341313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для снятия общего или локального утомления.</a:t>
            </a:r>
          </a:p>
          <a:p>
            <a:pPr marL="341313" indent="-341313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для кистей рук.</a:t>
            </a:r>
          </a:p>
          <a:p>
            <a:pPr marL="341313" indent="-341313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Гимнастика для глаз.</a:t>
            </a:r>
          </a:p>
          <a:p>
            <a:pPr marL="341313" indent="-341313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Гимнастика для слуха.</a:t>
            </a:r>
          </a:p>
          <a:p>
            <a:pPr marL="341313" indent="-341313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корректирующие осанку.</a:t>
            </a:r>
          </a:p>
          <a:p>
            <a:pPr marL="341313" indent="-341313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Дыхательная гимнастика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14810" y="1357298"/>
            <a:ext cx="47149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Из-за парт мы выйдем дружно,                                                                                                                                             Но  шуметь совсем не нужно.                                                                                                                                       Встали прямо, ноги вместе                                                                                                                                         Поворот кругом  на месте.                                                                                                                                        Хлопнем пару раз в ладошки                                                                                                                                                  И потопаем немножко.                                                                                                                                                                   А теперь представим детки,                                                                                                                                          Будто руки наши ветки,                                                                                                                                                      Покачаем ими дружно,                                                                                                                                                        Словно ветер дует южный.                                                                                                                                                                                    Ветер стих . Вздохнули дружно.                                                                                                                                                   Нам урок продолжить нужно.                                                                                                                              Подравнялись, тихо сели                                                                                                                                                                  И на доску посмотрели ».</a:t>
            </a:r>
          </a:p>
        </p:txBody>
      </p:sp>
      <p:pic>
        <p:nvPicPr>
          <p:cNvPr id="6" name="Picture 3" descr="F:\для фестиваля\картинки\13.gif">
            <a:hlinkClick r:id="rId2" action="ppaction://hlinkpres?slideindex=1&amp;slidetitle=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7" y="4714884"/>
            <a:ext cx="1428760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Физкультминутки-географические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координаты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14948"/>
          </a:xfrm>
        </p:spPr>
        <p:txBody>
          <a:bodyPr>
            <a:normAutofit fontScale="40000" lnSpcReduction="20000"/>
          </a:bodyPr>
          <a:lstStyle/>
          <a:p>
            <a:pPr fontAlgn="t"/>
            <a:r>
              <a:rPr lang="ru-RU" sz="4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Слоганы</a:t>
            </a: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:</a:t>
            </a:r>
            <a:endParaRPr lang="ru-RU" sz="4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 – два – руки в горизонтали,</a:t>
            </a:r>
          </a:p>
          <a:p>
            <a:pPr fontAlgn="t">
              <a:buNone/>
            </a:pPr>
            <a:endParaRPr lang="ru-RU" sz="4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ru-RU" sz="4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 – четыре – руки по вертикали.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endParaRPr lang="ru-RU" sz="4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Помни, горизонталь- это широта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endParaRPr lang="ru-RU" sz="4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вертикаль- это долгота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endParaRPr lang="ru-RU" sz="4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Широта и долгота, ребята, - это географические координаты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10080" cy="4829196"/>
          </a:xfrm>
        </p:spPr>
        <p:txBody>
          <a:bodyPr>
            <a:normAutofit fontScale="40000" lnSpcReduction="20000"/>
          </a:bodyPr>
          <a:lstStyle/>
          <a:p>
            <a:pPr fontAlgn="t"/>
            <a:r>
              <a:rPr lang="ru-RU" sz="51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Движения :</a:t>
            </a:r>
            <a:endParaRPr lang="ru-RU" sz="5100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5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 руки в горизонтальной плоскости одновременно вправо – влево;</a:t>
            </a:r>
            <a:endParaRPr lang="ru-RU" sz="51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5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 руки одновременно резким движением поднимаются вверх и опускаются вниз.</a:t>
            </a:r>
            <a:endParaRPr lang="ru-RU" sz="51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5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Руки на пояс, наклоны туловища вправо и влево;</a:t>
            </a:r>
            <a:endParaRPr lang="ru-RU" sz="51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5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Руки на пояс, прыжки на месте.</a:t>
            </a:r>
            <a:endParaRPr lang="ru-RU" sz="51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5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Руки в стороны,</a:t>
            </a:r>
            <a:endParaRPr lang="ru-RU" sz="51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5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Руки вверх</a:t>
            </a:r>
            <a:endParaRPr lang="ru-RU" sz="51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5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Руки скрещивают (ножницы)</a:t>
            </a:r>
            <a:endParaRPr lang="ru-RU" sz="51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3" descr="F:\для фестиваля\картинки\14.gif">
            <a:hlinkClick r:id="rId2" action="ppaction://hlinkpres?slideindex=1&amp;slidetitle=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072074"/>
            <a:ext cx="1571636" cy="1571636"/>
          </a:xfrm>
          <a:prstGeom prst="rect">
            <a:avLst/>
          </a:prstGeom>
          <a:noFill/>
        </p:spPr>
      </p:pic>
      <p:pic>
        <p:nvPicPr>
          <p:cNvPr id="6" name="Picture 2" descr="F:\для фестиваля\картинки\клоун.gif">
            <a:hlinkClick r:id="rId4" action="ppaction://hlinkpres?slideindex=1&amp;slidetitle=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714884"/>
            <a:ext cx="2500330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Применение педагогических  воздействий- залог соответствия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здоровьесбережения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357298"/>
            <a:ext cx="4191000" cy="4724400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проявление внимания к учащимся;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просьба учителя;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требования учителя;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убеждения учителя;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внушение;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принуждение;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поощрение;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наказание;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ситуация успеха и неуспеха;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 ожидания;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для демонстрации «Я»;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педагогическая реакция на поступок;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действий и поступков учащихся;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и дисциплина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</a:tabLst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</a:endParaRPr>
          </a:p>
          <a:p>
            <a:endParaRPr lang="ru-RU" sz="2000" dirty="0"/>
          </a:p>
        </p:txBody>
      </p:sp>
      <p:pic>
        <p:nvPicPr>
          <p:cNvPr id="2050" name="Picture 2" descr="F:\для фестиваля\картинки\1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071678"/>
            <a:ext cx="4572000" cy="304952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2971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Грамотная забота о здоровье – </a:t>
            </a:r>
          </a:p>
          <a:p>
            <a:pPr algn="ctr"/>
            <a:r>
              <a:rPr lang="ru-RU" sz="72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обязательное условие </a:t>
            </a:r>
          </a:p>
          <a:p>
            <a:pPr algn="ctr"/>
            <a:r>
              <a:rPr lang="ru-RU" sz="72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</a:t>
            </a:r>
            <a:endParaRPr lang="ru-RU" sz="7200" b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896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для фестиваля\картинки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"/>
            <a:ext cx="6015037" cy="685799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285852" y="0"/>
            <a:ext cx="64294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7200" b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500990" cy="4286280"/>
          </a:xfrm>
        </p:spPr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педагога: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сделать урок таким, чтобы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кроме приобретения знаний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ученик приобрёл здоровье или хотя бы не потерял его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18" descr="091a4d171ddd98033093c327794eff6f&amp;sa=X&amp;ei=0X85TomPBoOs-gboopDAAg&amp;ved=0CAQQ8wc&amp;usg=AFQjCNF2S2nID7KSZIbr5RARWlmllXu5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276600"/>
            <a:ext cx="3657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 descr="091a4d171ddd98033093c327794eff6f&amp;sa=X&amp;ei=0X85TomPBoOs-gboopDAAg&amp;ved=0CAQQ8wc&amp;usg=AFQjCNF2S2nID7KSZIbr5RARWlmllXu5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276600"/>
            <a:ext cx="3657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091a4d171ddd98033093c327794eff6f&amp;sa=X&amp;ei=0X85TomPBoOs-gboopDAAg&amp;ved=0CAQQ8wc&amp;usg=AFQjCNF2S2nID7KSZIbr5RARWlmllXu5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276600"/>
            <a:ext cx="3657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4786314" cy="5956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buClrTx/>
              <a:buSzPct val="6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Забота о здоровье –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важнейший труд воспитателя. От жизнедеятельности, бодрости детей зависит их духовная жизнь, мировоззрение, умственное развитие, прочность знаний, вера в свои силы…».</a:t>
            </a:r>
          </a:p>
          <a:p>
            <a:pPr>
              <a:lnSpc>
                <a:spcPct val="80000"/>
              </a:lnSpc>
              <a:spcBef>
                <a:spcPts val="800"/>
              </a:spcBef>
              <a:buClrTx/>
              <a:buSzPct val="6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В.А.Сухомлинский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F:\для фестиваля\картинки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1500174"/>
            <a:ext cx="4286250" cy="32194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091a4d171ddd98033093c327794eff6f&amp;sa=X&amp;ei=0X85TomPBoOs-gboopDAAg&amp;ved=0CAQQ8wc&amp;usg=AFQjCNF2S2nID7KSZIbr5RARWlmllXu5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0892" y="1428736"/>
            <a:ext cx="328310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686800" cy="114300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Факторы, влияющие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формирование здоровья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785926"/>
            <a:ext cx="621510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генетические факторы - 15-20%;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состояние окружающей среды - 20-25%;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медицинское обеспечение - 10-15%;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условия и образ жизни людей - 50-55%.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 подготовке к уроку учитель должен учитывать: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   </a:t>
            </a:r>
            <a:r>
              <a:rPr lang="ru-RU" dirty="0" smtClean="0"/>
              <a:t>Динамику </a:t>
            </a:r>
            <a:r>
              <a:rPr lang="ru-RU" dirty="0" smtClean="0"/>
              <a:t>работоспособности в течение рабочего дня:</a:t>
            </a:r>
          </a:p>
          <a:p>
            <a:pPr lvl="0"/>
            <a:r>
              <a:rPr lang="ru-RU" dirty="0" smtClean="0"/>
              <a:t>8 – 12 часов – первый пик работоспособности;</a:t>
            </a:r>
          </a:p>
          <a:p>
            <a:pPr lvl="0"/>
            <a:r>
              <a:rPr lang="ru-RU" dirty="0" smtClean="0"/>
              <a:t>16 – 18 часов – второй пик работоспособности.</a:t>
            </a:r>
          </a:p>
          <a:p>
            <a:pPr lvl="0"/>
            <a:r>
              <a:rPr lang="ru-RU" dirty="0" smtClean="0"/>
              <a:t>Динамику активности обучающихся на уроке:</a:t>
            </a:r>
          </a:p>
          <a:p>
            <a:pPr lvl="0"/>
            <a:r>
              <a:rPr lang="ru-RU" dirty="0" smtClean="0"/>
              <a:t>1 – 4 минуты - врабатываемость в урок (организационный момент);</a:t>
            </a:r>
          </a:p>
          <a:p>
            <a:pPr lvl="0"/>
            <a:r>
              <a:rPr lang="ru-RU" dirty="0" smtClean="0"/>
              <a:t>5 – 20 минуты – самая высокая работоспособность (новый материал, самостоятельная работа);</a:t>
            </a:r>
          </a:p>
          <a:p>
            <a:pPr lvl="0"/>
            <a:r>
              <a:rPr lang="ru-RU" dirty="0" smtClean="0"/>
              <a:t>21 – 35 минуты  - снижение работоспособности (физическая минутка, закрепление материала);</a:t>
            </a:r>
          </a:p>
          <a:p>
            <a:pPr lvl="0"/>
            <a:r>
              <a:rPr lang="ru-RU" dirty="0" smtClean="0"/>
              <a:t>36 – 40 минуты – полное утомление (подведение итогов урока, объяснение домашнего задания).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 ученика в норме, если: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:\для фестиваля\картинки\сова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3429000" cy="334518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428992" y="1320074"/>
            <a:ext cx="5715008" cy="5242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Wingdings" pitchFamily="2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физическом плане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здоровье позволяет ему справляться с учебной нагрузкой, ребенок умеет преодолевать усталость;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Wingdings" pitchFamily="2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социальном плане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он коммуникабелен, общителен;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Wingdings" pitchFamily="2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эмоциональном плане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ребенок уравновешен, способен удивляться и восхищаться;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Wingdings" pitchFamily="2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интеллектуальном плане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учащийся проявляет хорошие умственные способности, наблюдательность, воображение,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самообучаемость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>
                <a:srgbClr val="808080"/>
              </a:buClr>
              <a:buSzPct val="70000"/>
              <a:buFont typeface="Wingdings" pitchFamily="2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нравственном плане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он признает основные общечеловеческие ценности.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образовательные технологии 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3357586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714488"/>
            <a:ext cx="447199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системный подход к обучению и воспитанию, построенный на стремлении педагога не нанести ущерб здоровью учащихся.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для фестиваля\картинки\сова с указкой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142984"/>
            <a:ext cx="3810000" cy="39052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42984"/>
            <a:ext cx="5572132" cy="55007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навреди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!».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Приоритет заботы о здоровье учителя и учащего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ся.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Непрерывность и преемственность.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Субьект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субьективные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взаимоотношения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Соответствие содержания и организации обучения возрастным особенностям учащихся.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Комплексный, междисциплинарный подход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Успех порождает успех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Активность.</a:t>
            </a:r>
          </a:p>
          <a:p>
            <a:pPr>
              <a:spcBef>
                <a:spcPts val="0"/>
              </a:spcBef>
              <a:buClr>
                <a:srgbClr val="99CC00"/>
              </a:buClr>
              <a:buSzPct val="60000"/>
              <a:buFont typeface="Wingdings" pitchFamily="2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Ответственность за свое здоровье.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215238" cy="841248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проведению физкультминуток :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1357298"/>
            <a:ext cx="6500858" cy="5286412"/>
          </a:xfrm>
        </p:spPr>
        <p:txBody>
          <a:bodyPr>
            <a:normAutofit fontScale="25000" lnSpcReduction="20000"/>
          </a:bodyPr>
          <a:lstStyle/>
          <a:p>
            <a:pPr marL="341313" indent="-341313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9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Комплексы подбираются в зависимости от   вида урока, его содержания.</a:t>
            </a:r>
          </a:p>
          <a:p>
            <a:pPr marL="341313" indent="-341313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9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 должны быть разнообразны, так   как однообразие снижает интерес к ним, а следовательно, и их результативность.</a:t>
            </a:r>
          </a:p>
          <a:p>
            <a:pPr marL="341313" indent="-341313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9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Физкультминутки должны проводиться на начальном этапе утомления, выполнение упражнений при сильном утомлении не дает желаемого результата.</a:t>
            </a:r>
          </a:p>
          <a:p>
            <a:pPr marL="341313" indent="-341313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9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Предпочтение нужно отдавать упражнениям для утомленных групп мышц.</a:t>
            </a:r>
          </a:p>
          <a:p>
            <a:pPr marL="341313" indent="-341313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9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 обеспечить позитивный эмоциональный настрой.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Picture 17" descr="земля3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58" y="0"/>
            <a:ext cx="1143022" cy="1357322"/>
          </a:xfrm>
          <a:noFill/>
          <a:ln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443</TotalTime>
  <Words>562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Применение Здоровьесберегающих технологий на уроках географии</vt:lpstr>
      <vt:lpstr>Задача педагога: сделать урок таким, чтобы  кроме приобретения знаний  ученик приобрёл здоровье или хотя бы не потерял его </vt:lpstr>
      <vt:lpstr>Слайд 3</vt:lpstr>
      <vt:lpstr>Факторы, влияющие  на формирование здоровья</vt:lpstr>
      <vt:lpstr>При подготовке к уроку учитель должен учитывать:</vt:lpstr>
      <vt:lpstr>Здоровье ученика в норме, если:</vt:lpstr>
      <vt:lpstr>Здоровьесберегающие  образовательные технологии </vt:lpstr>
      <vt:lpstr>Принципы здоровьесбережения</vt:lpstr>
      <vt:lpstr>Требования к проведению физкультминуток :</vt:lpstr>
      <vt:lpstr>Виды физкультминуток :</vt:lpstr>
      <vt:lpstr>Физкультминутки-географические координаты</vt:lpstr>
      <vt:lpstr>Применение педагогических  воздействий- залог соответствия здоровьесбережения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Здоровьесберегающие технологии на уроках географии</dc:title>
  <dc:creator>Администратор</dc:creator>
  <cp:lastModifiedBy>Администратор</cp:lastModifiedBy>
  <cp:revision>70</cp:revision>
  <dcterms:modified xsi:type="dcterms:W3CDTF">2013-04-23T16:30:42Z</dcterms:modified>
</cp:coreProperties>
</file>